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71" r:id="rId2"/>
    <p:sldId id="400" r:id="rId3"/>
    <p:sldId id="403" r:id="rId4"/>
    <p:sldId id="402" r:id="rId5"/>
    <p:sldId id="415" r:id="rId6"/>
    <p:sldId id="416" r:id="rId7"/>
    <p:sldId id="417" r:id="rId8"/>
    <p:sldId id="418" r:id="rId9"/>
    <p:sldId id="419" r:id="rId10"/>
    <p:sldId id="420" r:id="rId11"/>
    <p:sldId id="421" r:id="rId12"/>
    <p:sldId id="404" r:id="rId13"/>
    <p:sldId id="414" r:id="rId14"/>
    <p:sldId id="405" r:id="rId15"/>
    <p:sldId id="406" r:id="rId16"/>
    <p:sldId id="422" r:id="rId17"/>
    <p:sldId id="423" r:id="rId18"/>
    <p:sldId id="424" r:id="rId19"/>
    <p:sldId id="425" r:id="rId20"/>
    <p:sldId id="426" r:id="rId21"/>
    <p:sldId id="411" r:id="rId22"/>
    <p:sldId id="413" r:id="rId23"/>
    <p:sldId id="409" r:id="rId24"/>
  </p:sldIdLst>
  <p:sldSz cx="9756775" cy="7315200"/>
  <p:notesSz cx="7010400" cy="9296400"/>
  <p:custDataLst>
    <p:tags r:id="rId26"/>
  </p:custDataLst>
  <p:defaultTextStyle>
    <a:defPPr>
      <a:defRPr lang="en-US"/>
    </a:defPPr>
    <a:lvl1pPr algn="l" rtl="0" fontAlgn="base">
      <a:spcBef>
        <a:spcPct val="0"/>
      </a:spcBef>
      <a:spcAft>
        <a:spcPct val="0"/>
      </a:spcAft>
      <a:defRPr sz="2200" kern="1200">
        <a:solidFill>
          <a:schemeClr val="tx1"/>
        </a:solidFill>
        <a:latin typeface="Verdana" pitchFamily="34" charset="0"/>
        <a:ea typeface="+mn-ea"/>
        <a:cs typeface="+mn-cs"/>
      </a:defRPr>
    </a:lvl1pPr>
    <a:lvl2pPr marL="457080" algn="l" rtl="0" fontAlgn="base">
      <a:spcBef>
        <a:spcPct val="0"/>
      </a:spcBef>
      <a:spcAft>
        <a:spcPct val="0"/>
      </a:spcAft>
      <a:defRPr sz="2200" kern="1200">
        <a:solidFill>
          <a:schemeClr val="tx1"/>
        </a:solidFill>
        <a:latin typeface="Verdana" pitchFamily="34" charset="0"/>
        <a:ea typeface="+mn-ea"/>
        <a:cs typeface="+mn-cs"/>
      </a:defRPr>
    </a:lvl2pPr>
    <a:lvl3pPr marL="914157" algn="l" rtl="0" fontAlgn="base">
      <a:spcBef>
        <a:spcPct val="0"/>
      </a:spcBef>
      <a:spcAft>
        <a:spcPct val="0"/>
      </a:spcAft>
      <a:defRPr sz="2200" kern="1200">
        <a:solidFill>
          <a:schemeClr val="tx1"/>
        </a:solidFill>
        <a:latin typeface="Verdana" pitchFamily="34" charset="0"/>
        <a:ea typeface="+mn-ea"/>
        <a:cs typeface="+mn-cs"/>
      </a:defRPr>
    </a:lvl3pPr>
    <a:lvl4pPr marL="1371237" algn="l" rtl="0" fontAlgn="base">
      <a:spcBef>
        <a:spcPct val="0"/>
      </a:spcBef>
      <a:spcAft>
        <a:spcPct val="0"/>
      </a:spcAft>
      <a:defRPr sz="2200" kern="1200">
        <a:solidFill>
          <a:schemeClr val="tx1"/>
        </a:solidFill>
        <a:latin typeface="Verdana" pitchFamily="34" charset="0"/>
        <a:ea typeface="+mn-ea"/>
        <a:cs typeface="+mn-cs"/>
      </a:defRPr>
    </a:lvl4pPr>
    <a:lvl5pPr marL="1828315" algn="l" rtl="0" fontAlgn="base">
      <a:spcBef>
        <a:spcPct val="0"/>
      </a:spcBef>
      <a:spcAft>
        <a:spcPct val="0"/>
      </a:spcAft>
      <a:defRPr sz="2200" kern="1200">
        <a:solidFill>
          <a:schemeClr val="tx1"/>
        </a:solidFill>
        <a:latin typeface="Verdana" pitchFamily="34" charset="0"/>
        <a:ea typeface="+mn-ea"/>
        <a:cs typeface="+mn-cs"/>
      </a:defRPr>
    </a:lvl5pPr>
    <a:lvl6pPr marL="2285394" algn="l" defTabSz="914157" rtl="0" eaLnBrk="1" latinLnBrk="0" hangingPunct="1">
      <a:defRPr sz="2200" kern="1200">
        <a:solidFill>
          <a:schemeClr val="tx1"/>
        </a:solidFill>
        <a:latin typeface="Verdana" pitchFamily="34" charset="0"/>
        <a:ea typeface="+mn-ea"/>
        <a:cs typeface="+mn-cs"/>
      </a:defRPr>
    </a:lvl6pPr>
    <a:lvl7pPr marL="2742473" algn="l" defTabSz="914157" rtl="0" eaLnBrk="1" latinLnBrk="0" hangingPunct="1">
      <a:defRPr sz="2200" kern="1200">
        <a:solidFill>
          <a:schemeClr val="tx1"/>
        </a:solidFill>
        <a:latin typeface="Verdana" pitchFamily="34" charset="0"/>
        <a:ea typeface="+mn-ea"/>
        <a:cs typeface="+mn-cs"/>
      </a:defRPr>
    </a:lvl7pPr>
    <a:lvl8pPr marL="3199552" algn="l" defTabSz="914157" rtl="0" eaLnBrk="1" latinLnBrk="0" hangingPunct="1">
      <a:defRPr sz="2200" kern="1200">
        <a:solidFill>
          <a:schemeClr val="tx1"/>
        </a:solidFill>
        <a:latin typeface="Verdana" pitchFamily="34" charset="0"/>
        <a:ea typeface="+mn-ea"/>
        <a:cs typeface="+mn-cs"/>
      </a:defRPr>
    </a:lvl8pPr>
    <a:lvl9pPr marL="3656630" algn="l" defTabSz="914157" rtl="0" eaLnBrk="1" latinLnBrk="0" hangingPunct="1">
      <a:defRPr sz="2200" kern="1200">
        <a:solidFill>
          <a:schemeClr val="tx1"/>
        </a:solidFill>
        <a:latin typeface="Verdana"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tthew DeMichele" initials="MD"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34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958" autoAdjust="0"/>
    <p:restoredTop sz="54983" autoAdjust="0"/>
  </p:normalViewPr>
  <p:slideViewPr>
    <p:cSldViewPr>
      <p:cViewPr varScale="1">
        <p:scale>
          <a:sx n="22" d="100"/>
          <a:sy n="22" d="100"/>
        </p:scale>
        <p:origin x="-810" y="-102"/>
      </p:cViewPr>
      <p:guideLst>
        <p:guide orient="horz" pos="2307"/>
        <p:guide pos="3074"/>
      </p:guideLst>
    </p:cSldViewPr>
  </p:slideViewPr>
  <p:notesTextViewPr>
    <p:cViewPr>
      <p:scale>
        <a:sx n="100" d="100"/>
        <a:sy n="100" d="100"/>
      </p:scale>
      <p:origin x="0" y="174"/>
    </p:cViewPr>
  </p:notesTextViewPr>
  <p:notesViewPr>
    <p:cSldViewPr>
      <p:cViewPr>
        <p:scale>
          <a:sx n="75" d="100"/>
          <a:sy n="75" d="100"/>
        </p:scale>
        <p:origin x="-2616" y="-114"/>
      </p:cViewPr>
      <p:guideLst>
        <p:guide orient="horz" pos="2927"/>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2A37A4-FA57-480B-A618-B05ABBD01BD1}" type="doc">
      <dgm:prSet loTypeId="urn:microsoft.com/office/officeart/2005/8/layout/process1" loCatId="process" qsTypeId="urn:microsoft.com/office/officeart/2005/8/quickstyle/simple1" qsCatId="simple" csTypeId="urn:microsoft.com/office/officeart/2005/8/colors/accent1_1" csCatId="accent1" phldr="1"/>
      <dgm:spPr/>
    </dgm:pt>
    <dgm:pt modelId="{CB682C51-69F1-440C-B4E2-1C7888414AA8}">
      <dgm:prSet phldrT="[Text]"/>
      <dgm:spPr/>
      <dgm:t>
        <a:bodyPr/>
        <a:lstStyle/>
        <a:p>
          <a:r>
            <a:rPr lang="en-US" dirty="0" smtClean="0"/>
            <a:t>ICAOS/ICOTS</a:t>
          </a:r>
          <a:endParaRPr lang="en-US" dirty="0"/>
        </a:p>
      </dgm:t>
    </dgm:pt>
    <dgm:pt modelId="{2F38AA2C-4781-4751-BF2D-43EC1A66559C}" type="parTrans" cxnId="{40FA0892-A03D-41B5-8CBC-48B8A7B3B441}">
      <dgm:prSet/>
      <dgm:spPr/>
      <dgm:t>
        <a:bodyPr/>
        <a:lstStyle/>
        <a:p>
          <a:endParaRPr lang="en-US"/>
        </a:p>
      </dgm:t>
    </dgm:pt>
    <dgm:pt modelId="{7ECF6B29-AF05-471B-A9DE-E3501367A2E3}" type="sibTrans" cxnId="{40FA0892-A03D-41B5-8CBC-48B8A7B3B441}">
      <dgm:prSet/>
      <dgm:spPr/>
      <dgm:t>
        <a:bodyPr/>
        <a:lstStyle/>
        <a:p>
          <a:endParaRPr lang="en-US"/>
        </a:p>
      </dgm:t>
    </dgm:pt>
    <dgm:pt modelId="{BA14E0CD-FCAB-4114-8544-FB0875270EBA}">
      <dgm:prSet phldrT="[Text]"/>
      <dgm:spPr/>
      <dgm:t>
        <a:bodyPr/>
        <a:lstStyle/>
        <a:p>
          <a:r>
            <a:rPr lang="en-US" dirty="0" smtClean="0"/>
            <a:t>State Fusion Center</a:t>
          </a:r>
          <a:endParaRPr lang="en-US" dirty="0"/>
        </a:p>
      </dgm:t>
    </dgm:pt>
    <dgm:pt modelId="{8FAE3C8F-9DC7-4953-9CFB-AD25A12B411E}" type="parTrans" cxnId="{EDD9A03C-3E60-4605-9FF9-F703555BD78A}">
      <dgm:prSet/>
      <dgm:spPr/>
      <dgm:t>
        <a:bodyPr/>
        <a:lstStyle/>
        <a:p>
          <a:endParaRPr lang="en-US"/>
        </a:p>
      </dgm:t>
    </dgm:pt>
    <dgm:pt modelId="{1149F6CF-AA5C-4748-83FB-EDBDAB5904AA}" type="sibTrans" cxnId="{EDD9A03C-3E60-4605-9FF9-F703555BD78A}">
      <dgm:prSet/>
      <dgm:spPr/>
      <dgm:t>
        <a:bodyPr/>
        <a:lstStyle/>
        <a:p>
          <a:endParaRPr lang="en-US"/>
        </a:p>
      </dgm:t>
    </dgm:pt>
    <dgm:pt modelId="{F39A4FC0-C9B0-4FDC-9957-170A45896FCE}">
      <dgm:prSet phldrT="[Text]"/>
      <dgm:spPr/>
      <dgm:t>
        <a:bodyPr/>
        <a:lstStyle/>
        <a:p>
          <a:r>
            <a:rPr lang="en-US" dirty="0" smtClean="0"/>
            <a:t>Local Law Enforcement</a:t>
          </a:r>
          <a:endParaRPr lang="en-US" dirty="0"/>
        </a:p>
      </dgm:t>
    </dgm:pt>
    <dgm:pt modelId="{529D8F80-AE7B-40FC-81D7-9D980D7B923A}" type="parTrans" cxnId="{305E3A7B-7EF6-45D3-A555-7908563FB4C4}">
      <dgm:prSet/>
      <dgm:spPr/>
      <dgm:t>
        <a:bodyPr/>
        <a:lstStyle/>
        <a:p>
          <a:endParaRPr lang="en-US"/>
        </a:p>
      </dgm:t>
    </dgm:pt>
    <dgm:pt modelId="{AD889998-83F8-49E3-A9F2-AC0B0A52846D}" type="sibTrans" cxnId="{305E3A7B-7EF6-45D3-A555-7908563FB4C4}">
      <dgm:prSet/>
      <dgm:spPr/>
      <dgm:t>
        <a:bodyPr/>
        <a:lstStyle/>
        <a:p>
          <a:endParaRPr lang="en-US"/>
        </a:p>
      </dgm:t>
    </dgm:pt>
    <dgm:pt modelId="{4C110DBB-C024-4176-BF65-6F6A7DA22BB9}" type="pres">
      <dgm:prSet presAssocID="{E82A37A4-FA57-480B-A618-B05ABBD01BD1}" presName="Name0" presStyleCnt="0">
        <dgm:presLayoutVars>
          <dgm:dir/>
          <dgm:resizeHandles val="exact"/>
        </dgm:presLayoutVars>
      </dgm:prSet>
      <dgm:spPr/>
    </dgm:pt>
    <dgm:pt modelId="{1249E97E-B71E-48E9-AABF-90B9F76CBC97}" type="pres">
      <dgm:prSet presAssocID="{CB682C51-69F1-440C-B4E2-1C7888414AA8}" presName="node" presStyleLbl="node1" presStyleIdx="0" presStyleCnt="3">
        <dgm:presLayoutVars>
          <dgm:bulletEnabled val="1"/>
        </dgm:presLayoutVars>
      </dgm:prSet>
      <dgm:spPr/>
      <dgm:t>
        <a:bodyPr/>
        <a:lstStyle/>
        <a:p>
          <a:endParaRPr lang="en-US"/>
        </a:p>
      </dgm:t>
    </dgm:pt>
    <dgm:pt modelId="{4E11CA01-CA79-4B63-9744-05A20E5FA153}" type="pres">
      <dgm:prSet presAssocID="{7ECF6B29-AF05-471B-A9DE-E3501367A2E3}" presName="sibTrans" presStyleLbl="sibTrans2D1" presStyleIdx="0" presStyleCnt="2"/>
      <dgm:spPr/>
      <dgm:t>
        <a:bodyPr/>
        <a:lstStyle/>
        <a:p>
          <a:endParaRPr lang="en-US"/>
        </a:p>
      </dgm:t>
    </dgm:pt>
    <dgm:pt modelId="{84CB9152-6B2F-4384-910C-192AF2900A0D}" type="pres">
      <dgm:prSet presAssocID="{7ECF6B29-AF05-471B-A9DE-E3501367A2E3}" presName="connectorText" presStyleLbl="sibTrans2D1" presStyleIdx="0" presStyleCnt="2"/>
      <dgm:spPr/>
      <dgm:t>
        <a:bodyPr/>
        <a:lstStyle/>
        <a:p>
          <a:endParaRPr lang="en-US"/>
        </a:p>
      </dgm:t>
    </dgm:pt>
    <dgm:pt modelId="{05B5AB63-C467-407E-B500-07FAD863A591}" type="pres">
      <dgm:prSet presAssocID="{BA14E0CD-FCAB-4114-8544-FB0875270EBA}" presName="node" presStyleLbl="node1" presStyleIdx="1" presStyleCnt="3">
        <dgm:presLayoutVars>
          <dgm:bulletEnabled val="1"/>
        </dgm:presLayoutVars>
      </dgm:prSet>
      <dgm:spPr/>
      <dgm:t>
        <a:bodyPr/>
        <a:lstStyle/>
        <a:p>
          <a:endParaRPr lang="en-US"/>
        </a:p>
      </dgm:t>
    </dgm:pt>
    <dgm:pt modelId="{F3FBACA8-B68A-47D7-8EC7-CABC16ADDDB1}" type="pres">
      <dgm:prSet presAssocID="{1149F6CF-AA5C-4748-83FB-EDBDAB5904AA}" presName="sibTrans" presStyleLbl="sibTrans2D1" presStyleIdx="1" presStyleCnt="2"/>
      <dgm:spPr/>
      <dgm:t>
        <a:bodyPr/>
        <a:lstStyle/>
        <a:p>
          <a:endParaRPr lang="en-US"/>
        </a:p>
      </dgm:t>
    </dgm:pt>
    <dgm:pt modelId="{B5289C0A-D267-4C0A-9229-2E493D97C63B}" type="pres">
      <dgm:prSet presAssocID="{1149F6CF-AA5C-4748-83FB-EDBDAB5904AA}" presName="connectorText" presStyleLbl="sibTrans2D1" presStyleIdx="1" presStyleCnt="2"/>
      <dgm:spPr/>
      <dgm:t>
        <a:bodyPr/>
        <a:lstStyle/>
        <a:p>
          <a:endParaRPr lang="en-US"/>
        </a:p>
      </dgm:t>
    </dgm:pt>
    <dgm:pt modelId="{051CE84B-ECAD-4108-9DAD-761F34D967CA}" type="pres">
      <dgm:prSet presAssocID="{F39A4FC0-C9B0-4FDC-9957-170A45896FCE}" presName="node" presStyleLbl="node1" presStyleIdx="2" presStyleCnt="3">
        <dgm:presLayoutVars>
          <dgm:bulletEnabled val="1"/>
        </dgm:presLayoutVars>
      </dgm:prSet>
      <dgm:spPr/>
      <dgm:t>
        <a:bodyPr/>
        <a:lstStyle/>
        <a:p>
          <a:endParaRPr lang="en-US"/>
        </a:p>
      </dgm:t>
    </dgm:pt>
  </dgm:ptLst>
  <dgm:cxnLst>
    <dgm:cxn modelId="{393CFA3C-C0B6-4A68-9C53-60DBF5EBA6ED}" type="presOf" srcId="{1149F6CF-AA5C-4748-83FB-EDBDAB5904AA}" destId="{F3FBACA8-B68A-47D7-8EC7-CABC16ADDDB1}" srcOrd="0" destOrd="0" presId="urn:microsoft.com/office/officeart/2005/8/layout/process1"/>
    <dgm:cxn modelId="{EDD9A03C-3E60-4605-9FF9-F703555BD78A}" srcId="{E82A37A4-FA57-480B-A618-B05ABBD01BD1}" destId="{BA14E0CD-FCAB-4114-8544-FB0875270EBA}" srcOrd="1" destOrd="0" parTransId="{8FAE3C8F-9DC7-4953-9CFB-AD25A12B411E}" sibTransId="{1149F6CF-AA5C-4748-83FB-EDBDAB5904AA}"/>
    <dgm:cxn modelId="{880B0190-72C4-4CAA-B419-5CB95A28F69C}" type="presOf" srcId="{F39A4FC0-C9B0-4FDC-9957-170A45896FCE}" destId="{051CE84B-ECAD-4108-9DAD-761F34D967CA}" srcOrd="0" destOrd="0" presId="urn:microsoft.com/office/officeart/2005/8/layout/process1"/>
    <dgm:cxn modelId="{40FA0892-A03D-41B5-8CBC-48B8A7B3B441}" srcId="{E82A37A4-FA57-480B-A618-B05ABBD01BD1}" destId="{CB682C51-69F1-440C-B4E2-1C7888414AA8}" srcOrd="0" destOrd="0" parTransId="{2F38AA2C-4781-4751-BF2D-43EC1A66559C}" sibTransId="{7ECF6B29-AF05-471B-A9DE-E3501367A2E3}"/>
    <dgm:cxn modelId="{E5A090B8-D515-4178-A481-F9E7E1F0BE2C}" type="presOf" srcId="{CB682C51-69F1-440C-B4E2-1C7888414AA8}" destId="{1249E97E-B71E-48E9-AABF-90B9F76CBC97}" srcOrd="0" destOrd="0" presId="urn:microsoft.com/office/officeart/2005/8/layout/process1"/>
    <dgm:cxn modelId="{305E3A7B-7EF6-45D3-A555-7908563FB4C4}" srcId="{E82A37A4-FA57-480B-A618-B05ABBD01BD1}" destId="{F39A4FC0-C9B0-4FDC-9957-170A45896FCE}" srcOrd="2" destOrd="0" parTransId="{529D8F80-AE7B-40FC-81D7-9D980D7B923A}" sibTransId="{AD889998-83F8-49E3-A9F2-AC0B0A52846D}"/>
    <dgm:cxn modelId="{A2E7677D-FF74-488E-93FA-1FCB26E3EE9F}" type="presOf" srcId="{7ECF6B29-AF05-471B-A9DE-E3501367A2E3}" destId="{4E11CA01-CA79-4B63-9744-05A20E5FA153}" srcOrd="0" destOrd="0" presId="urn:microsoft.com/office/officeart/2005/8/layout/process1"/>
    <dgm:cxn modelId="{26B56EEF-7E76-4CE3-8829-2542D8E13AD8}" type="presOf" srcId="{1149F6CF-AA5C-4748-83FB-EDBDAB5904AA}" destId="{B5289C0A-D267-4C0A-9229-2E493D97C63B}" srcOrd="1" destOrd="0" presId="urn:microsoft.com/office/officeart/2005/8/layout/process1"/>
    <dgm:cxn modelId="{3B4105C1-85A4-4BD4-8FEE-A2A66871D6D2}" type="presOf" srcId="{BA14E0CD-FCAB-4114-8544-FB0875270EBA}" destId="{05B5AB63-C467-407E-B500-07FAD863A591}" srcOrd="0" destOrd="0" presId="urn:microsoft.com/office/officeart/2005/8/layout/process1"/>
    <dgm:cxn modelId="{46F61D97-A6E9-426D-8EF9-750DE73DAE28}" type="presOf" srcId="{7ECF6B29-AF05-471B-A9DE-E3501367A2E3}" destId="{84CB9152-6B2F-4384-910C-192AF2900A0D}" srcOrd="1" destOrd="0" presId="urn:microsoft.com/office/officeart/2005/8/layout/process1"/>
    <dgm:cxn modelId="{E666FA27-3A59-4DF4-B7AA-0BD64BD1E464}" type="presOf" srcId="{E82A37A4-FA57-480B-A618-B05ABBD01BD1}" destId="{4C110DBB-C024-4176-BF65-6F6A7DA22BB9}" srcOrd="0" destOrd="0" presId="urn:microsoft.com/office/officeart/2005/8/layout/process1"/>
    <dgm:cxn modelId="{5F0F81B5-EDCF-461B-BD18-66AA93220C0C}" type="presParOf" srcId="{4C110DBB-C024-4176-BF65-6F6A7DA22BB9}" destId="{1249E97E-B71E-48E9-AABF-90B9F76CBC97}" srcOrd="0" destOrd="0" presId="urn:microsoft.com/office/officeart/2005/8/layout/process1"/>
    <dgm:cxn modelId="{6A838F29-C670-41A1-A8F8-A2EF00527362}" type="presParOf" srcId="{4C110DBB-C024-4176-BF65-6F6A7DA22BB9}" destId="{4E11CA01-CA79-4B63-9744-05A20E5FA153}" srcOrd="1" destOrd="0" presId="urn:microsoft.com/office/officeart/2005/8/layout/process1"/>
    <dgm:cxn modelId="{F61B1B47-CA27-4EDB-B21A-D74CA131714B}" type="presParOf" srcId="{4E11CA01-CA79-4B63-9744-05A20E5FA153}" destId="{84CB9152-6B2F-4384-910C-192AF2900A0D}" srcOrd="0" destOrd="0" presId="urn:microsoft.com/office/officeart/2005/8/layout/process1"/>
    <dgm:cxn modelId="{89CA4247-E3E6-4187-9FB4-4A2BFF800587}" type="presParOf" srcId="{4C110DBB-C024-4176-BF65-6F6A7DA22BB9}" destId="{05B5AB63-C467-407E-B500-07FAD863A591}" srcOrd="2" destOrd="0" presId="urn:microsoft.com/office/officeart/2005/8/layout/process1"/>
    <dgm:cxn modelId="{A8071A5A-AF22-44B8-A917-7FEBA0A79EEA}" type="presParOf" srcId="{4C110DBB-C024-4176-BF65-6F6A7DA22BB9}" destId="{F3FBACA8-B68A-47D7-8EC7-CABC16ADDDB1}" srcOrd="3" destOrd="0" presId="urn:microsoft.com/office/officeart/2005/8/layout/process1"/>
    <dgm:cxn modelId="{0C4B351B-BC32-4B87-91C8-AC0CEAB3906C}" type="presParOf" srcId="{F3FBACA8-B68A-47D7-8EC7-CABC16ADDDB1}" destId="{B5289C0A-D267-4C0A-9229-2E493D97C63B}" srcOrd="0" destOrd="0" presId="urn:microsoft.com/office/officeart/2005/8/layout/process1"/>
    <dgm:cxn modelId="{3513CD16-4D88-4BAD-9666-C3D165155A36}" type="presParOf" srcId="{4C110DBB-C024-4176-BF65-6F6A7DA22BB9}" destId="{051CE84B-ECAD-4108-9DAD-761F34D967CA}"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49E97E-B71E-48E9-AABF-90B9F76CBC97}">
      <dsp:nvSpPr>
        <dsp:cNvPr id="0" name=""/>
        <dsp:cNvSpPr/>
      </dsp:nvSpPr>
      <dsp:spPr>
        <a:xfrm>
          <a:off x="5716" y="1655560"/>
          <a:ext cx="1708706" cy="1025223"/>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ICAOS/ICOTS</a:t>
          </a:r>
          <a:endParaRPr lang="en-US" sz="1900" kern="1200" dirty="0"/>
        </a:p>
      </dsp:txBody>
      <dsp:txXfrm>
        <a:off x="35744" y="1685588"/>
        <a:ext cx="1648650" cy="965167"/>
      </dsp:txXfrm>
    </dsp:sp>
    <dsp:sp modelId="{4E11CA01-CA79-4B63-9744-05A20E5FA153}">
      <dsp:nvSpPr>
        <dsp:cNvPr id="0" name=""/>
        <dsp:cNvSpPr/>
      </dsp:nvSpPr>
      <dsp:spPr>
        <a:xfrm>
          <a:off x="1885293" y="1956292"/>
          <a:ext cx="362245" cy="4237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1885293" y="2041044"/>
        <a:ext cx="253572" cy="254255"/>
      </dsp:txXfrm>
    </dsp:sp>
    <dsp:sp modelId="{05B5AB63-C467-407E-B500-07FAD863A591}">
      <dsp:nvSpPr>
        <dsp:cNvPr id="0" name=""/>
        <dsp:cNvSpPr/>
      </dsp:nvSpPr>
      <dsp:spPr>
        <a:xfrm>
          <a:off x="2397905" y="1655560"/>
          <a:ext cx="1708706" cy="1025223"/>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State Fusion Center</a:t>
          </a:r>
          <a:endParaRPr lang="en-US" sz="1900" kern="1200" dirty="0"/>
        </a:p>
      </dsp:txBody>
      <dsp:txXfrm>
        <a:off x="2427933" y="1685588"/>
        <a:ext cx="1648650" cy="965167"/>
      </dsp:txXfrm>
    </dsp:sp>
    <dsp:sp modelId="{F3FBACA8-B68A-47D7-8EC7-CABC16ADDDB1}">
      <dsp:nvSpPr>
        <dsp:cNvPr id="0" name=""/>
        <dsp:cNvSpPr/>
      </dsp:nvSpPr>
      <dsp:spPr>
        <a:xfrm>
          <a:off x="4277482" y="1956292"/>
          <a:ext cx="362245" cy="4237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4277482" y="2041044"/>
        <a:ext cx="253572" cy="254255"/>
      </dsp:txXfrm>
    </dsp:sp>
    <dsp:sp modelId="{051CE84B-ECAD-4108-9DAD-761F34D967CA}">
      <dsp:nvSpPr>
        <dsp:cNvPr id="0" name=""/>
        <dsp:cNvSpPr/>
      </dsp:nvSpPr>
      <dsp:spPr>
        <a:xfrm>
          <a:off x="4790094" y="1655560"/>
          <a:ext cx="1708706" cy="1025223"/>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Local Law Enforcement</a:t>
          </a:r>
          <a:endParaRPr lang="en-US" sz="1900" kern="1200" dirty="0"/>
        </a:p>
      </dsp:txBody>
      <dsp:txXfrm>
        <a:off x="4820122" y="1685588"/>
        <a:ext cx="1648650" cy="965167"/>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126" tIns="46063" rIns="92126" bIns="46063"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2126" tIns="46063" rIns="92126" bIns="46063" rtlCol="0"/>
          <a:lstStyle>
            <a:lvl1pPr algn="r">
              <a:defRPr sz="1200"/>
            </a:lvl1pPr>
          </a:lstStyle>
          <a:p>
            <a:fld id="{17AD0F82-D0F0-4F36-93C0-288E63708095}" type="datetimeFigureOut">
              <a:rPr lang="en-US" smtClean="0"/>
              <a:pPr/>
              <a:t>9/26/2013</a:t>
            </a:fld>
            <a:endParaRPr lang="en-US" dirty="0"/>
          </a:p>
        </p:txBody>
      </p:sp>
      <p:sp>
        <p:nvSpPr>
          <p:cNvPr id="4" name="Slide Image Placeholder 3"/>
          <p:cNvSpPr>
            <a:spLocks noGrp="1" noRot="1" noChangeAspect="1"/>
          </p:cNvSpPr>
          <p:nvPr>
            <p:ph type="sldImg" idx="2"/>
          </p:nvPr>
        </p:nvSpPr>
        <p:spPr>
          <a:xfrm>
            <a:off x="1181100" y="698500"/>
            <a:ext cx="4648200" cy="3484563"/>
          </a:xfrm>
          <a:prstGeom prst="rect">
            <a:avLst/>
          </a:prstGeom>
          <a:noFill/>
          <a:ln w="12700">
            <a:solidFill>
              <a:prstClr val="black"/>
            </a:solidFill>
          </a:ln>
        </p:spPr>
        <p:txBody>
          <a:bodyPr vert="horz" lIns="92126" tIns="46063" rIns="92126" bIns="46063" rtlCol="0" anchor="ctr"/>
          <a:lstStyle/>
          <a:p>
            <a:endParaRPr lang="en-US" dirty="0"/>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2126" tIns="46063" rIns="92126" bIns="4606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6"/>
            <a:ext cx="3037840" cy="464820"/>
          </a:xfrm>
          <a:prstGeom prst="rect">
            <a:avLst/>
          </a:prstGeom>
        </p:spPr>
        <p:txBody>
          <a:bodyPr vert="horz" lIns="92126" tIns="46063" rIns="92126" bIns="4606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6"/>
            <a:ext cx="3037840" cy="464820"/>
          </a:xfrm>
          <a:prstGeom prst="rect">
            <a:avLst/>
          </a:prstGeom>
        </p:spPr>
        <p:txBody>
          <a:bodyPr vert="horz" lIns="92126" tIns="46063" rIns="92126" bIns="46063" rtlCol="0" anchor="b"/>
          <a:lstStyle>
            <a:lvl1pPr algn="r">
              <a:defRPr sz="1200"/>
            </a:lvl1pPr>
          </a:lstStyle>
          <a:p>
            <a:fld id="{340FD3EB-5538-467B-8D81-E518EE5A403F}" type="slidenum">
              <a:rPr lang="en-US" smtClean="0"/>
              <a:pPr/>
              <a:t>‹#›</a:t>
            </a:fld>
            <a:endParaRPr lang="en-US" dirty="0"/>
          </a:p>
        </p:txBody>
      </p:sp>
    </p:spTree>
    <p:extLst>
      <p:ext uri="{BB962C8B-B14F-4D97-AF65-F5344CB8AC3E}">
        <p14:creationId xmlns:p14="http://schemas.microsoft.com/office/powerpoint/2010/main" val="4028869450"/>
      </p:ext>
    </p:extLst>
  </p:cSld>
  <p:clrMap bg1="lt1" tx1="dk1" bg2="lt2" tx2="dk2" accent1="accent1" accent2="accent2" accent3="accent3" accent4="accent4" accent5="accent5" accent6="accent6" hlink="hlink" folHlink="folHlink"/>
  <p:notesStyle>
    <a:lvl1pPr marL="0" algn="l" defTabSz="914157" rtl="0" eaLnBrk="1" latinLnBrk="0" hangingPunct="1">
      <a:defRPr sz="1200" kern="1200">
        <a:solidFill>
          <a:schemeClr val="tx1"/>
        </a:solidFill>
        <a:latin typeface="+mn-lt"/>
        <a:ea typeface="+mn-ea"/>
        <a:cs typeface="+mn-cs"/>
      </a:defRPr>
    </a:lvl1pPr>
    <a:lvl2pPr marL="457080" algn="l" defTabSz="914157" rtl="0" eaLnBrk="1" latinLnBrk="0" hangingPunct="1">
      <a:defRPr sz="1200" kern="1200">
        <a:solidFill>
          <a:schemeClr val="tx1"/>
        </a:solidFill>
        <a:latin typeface="+mn-lt"/>
        <a:ea typeface="+mn-ea"/>
        <a:cs typeface="+mn-cs"/>
      </a:defRPr>
    </a:lvl2pPr>
    <a:lvl3pPr marL="914157" algn="l" defTabSz="914157" rtl="0" eaLnBrk="1" latinLnBrk="0" hangingPunct="1">
      <a:defRPr sz="1200" kern="1200">
        <a:solidFill>
          <a:schemeClr val="tx1"/>
        </a:solidFill>
        <a:latin typeface="+mn-lt"/>
        <a:ea typeface="+mn-ea"/>
        <a:cs typeface="+mn-cs"/>
      </a:defRPr>
    </a:lvl3pPr>
    <a:lvl4pPr marL="1371237" algn="l" defTabSz="914157" rtl="0" eaLnBrk="1" latinLnBrk="0" hangingPunct="1">
      <a:defRPr sz="1200" kern="1200">
        <a:solidFill>
          <a:schemeClr val="tx1"/>
        </a:solidFill>
        <a:latin typeface="+mn-lt"/>
        <a:ea typeface="+mn-ea"/>
        <a:cs typeface="+mn-cs"/>
      </a:defRPr>
    </a:lvl4pPr>
    <a:lvl5pPr marL="1828315" algn="l" defTabSz="914157" rtl="0" eaLnBrk="1" latinLnBrk="0" hangingPunct="1">
      <a:defRPr sz="1200" kern="1200">
        <a:solidFill>
          <a:schemeClr val="tx1"/>
        </a:solidFill>
        <a:latin typeface="+mn-lt"/>
        <a:ea typeface="+mn-ea"/>
        <a:cs typeface="+mn-cs"/>
      </a:defRPr>
    </a:lvl5pPr>
    <a:lvl6pPr marL="2285394" algn="l" defTabSz="914157" rtl="0" eaLnBrk="1" latinLnBrk="0" hangingPunct="1">
      <a:defRPr sz="1200" kern="1200">
        <a:solidFill>
          <a:schemeClr val="tx1"/>
        </a:solidFill>
        <a:latin typeface="+mn-lt"/>
        <a:ea typeface="+mn-ea"/>
        <a:cs typeface="+mn-cs"/>
      </a:defRPr>
    </a:lvl6pPr>
    <a:lvl7pPr marL="2742473" algn="l" defTabSz="914157" rtl="0" eaLnBrk="1" latinLnBrk="0" hangingPunct="1">
      <a:defRPr sz="1200" kern="1200">
        <a:solidFill>
          <a:schemeClr val="tx1"/>
        </a:solidFill>
        <a:latin typeface="+mn-lt"/>
        <a:ea typeface="+mn-ea"/>
        <a:cs typeface="+mn-cs"/>
      </a:defRPr>
    </a:lvl7pPr>
    <a:lvl8pPr marL="3199552" algn="l" defTabSz="914157" rtl="0" eaLnBrk="1" latinLnBrk="0" hangingPunct="1">
      <a:defRPr sz="1200" kern="1200">
        <a:solidFill>
          <a:schemeClr val="tx1"/>
        </a:solidFill>
        <a:latin typeface="+mn-lt"/>
        <a:ea typeface="+mn-ea"/>
        <a:cs typeface="+mn-cs"/>
      </a:defRPr>
    </a:lvl8pPr>
    <a:lvl9pPr marL="3656630" algn="l" defTabSz="91415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2688" y="698500"/>
            <a:ext cx="4645025" cy="3484563"/>
          </a:xfrm>
        </p:spPr>
      </p:sp>
      <p:sp>
        <p:nvSpPr>
          <p:cNvPr id="3" name="Notes Placeholder 2"/>
          <p:cNvSpPr>
            <a:spLocks noGrp="1"/>
          </p:cNvSpPr>
          <p:nvPr>
            <p:ph type="body" idx="1"/>
          </p:nvPr>
        </p:nvSpPr>
        <p:spPr/>
        <p:txBody>
          <a:bodyPr>
            <a:normAutofit/>
          </a:bodyPr>
          <a:lstStyle/>
          <a:p>
            <a:r>
              <a:rPr lang="en-US" sz="1100" baseline="0" dirty="0" smtClean="0"/>
              <a:t>[</a:t>
            </a:r>
            <a:r>
              <a:rPr lang="en-US" sz="1100" b="1" baseline="0" dirty="0" smtClean="0"/>
              <a:t>Adam Matz</a:t>
            </a:r>
            <a:r>
              <a:rPr lang="en-US" sz="1100" baseline="0" dirty="0" smtClean="0"/>
              <a:t>]</a:t>
            </a:r>
          </a:p>
          <a:p>
            <a:endParaRPr lang="en-US" sz="1100" baseline="0" dirty="0" smtClean="0"/>
          </a:p>
          <a:p>
            <a:r>
              <a:rPr lang="en-US" sz="1100" baseline="0" dirty="0" smtClean="0"/>
              <a:t>Good afternoon, welcome to the American Probation and Parole Association’s webinar, “The ICAOS’ Offender Transfer Notification Service (OTNS): A New Source of Intelligence Information for Fusion Centers.” My name is Adam Matz, I’m a research associate with APPA. Joining me on the webinar today is Harry Hageman of the </a:t>
            </a:r>
            <a:r>
              <a:rPr lang="en-US" sz="1100" baseline="0" dirty="0" err="1" smtClean="0"/>
              <a:t>Interestate</a:t>
            </a:r>
            <a:r>
              <a:rPr lang="en-US" sz="1100" baseline="0" dirty="0" smtClean="0"/>
              <a:t> </a:t>
            </a:r>
            <a:r>
              <a:rPr lang="en-US" sz="1100" baseline="0" smtClean="0"/>
              <a:t>Commission </a:t>
            </a:r>
            <a:r>
              <a:rPr lang="en-US" sz="1100" baseline="0" smtClean="0"/>
              <a:t>of </a:t>
            </a:r>
            <a:r>
              <a:rPr lang="en-US" sz="1100" baseline="0" dirty="0" smtClean="0"/>
              <a:t>Adult Offender Supervision (ICAOS), Gloria Brewer of the New York State Intelligence Center (NYSIC), Yogesh Chawla of Search, and David Lewis of the Bureau of Justice Assistance (BJA). </a:t>
            </a:r>
          </a:p>
          <a:p>
            <a:endParaRPr lang="en-US" sz="1100" baseline="0" dirty="0" smtClean="0"/>
          </a:p>
          <a:p>
            <a:r>
              <a:rPr lang="en-US" sz="1100" baseline="0" dirty="0" smtClean="0"/>
              <a:t>The webinar is scheduled to last 60 minutes, included a question &amp; answer session at the end. Throughout the presentation we encourage you to pose questions in the chat box on the </a:t>
            </a:r>
            <a:r>
              <a:rPr lang="en-US" sz="1100" baseline="0" dirty="0" err="1" smtClean="0"/>
              <a:t>GoToWebinar</a:t>
            </a:r>
            <a:r>
              <a:rPr lang="en-US" sz="1100" baseline="0" dirty="0" smtClean="0"/>
              <a:t> control panel. The presenters will try to address as many of these questions as possible during the Q&amp;A session. </a:t>
            </a:r>
          </a:p>
          <a:p>
            <a:endParaRPr lang="en-US" sz="1100" baseline="0" dirty="0" smtClean="0"/>
          </a:p>
          <a:p>
            <a:r>
              <a:rPr lang="en-US" sz="1100" baseline="0" dirty="0" smtClean="0"/>
              <a:t>Please note the webinar is being recorded. If you would like a copy of the </a:t>
            </a:r>
            <a:r>
              <a:rPr lang="en-US" sz="1100" baseline="0" dirty="0" err="1" smtClean="0"/>
              <a:t>PPt.s</a:t>
            </a:r>
            <a:r>
              <a:rPr lang="en-US" sz="1100" baseline="0" dirty="0" smtClean="0"/>
              <a:t> please use the contact information provided at the end of this session. Finally, we want to thank the Bureau of Justice Assistance (BJA) for their continued support and leadership on this information exchange project between ICAOS and state fusion centers.</a:t>
            </a:r>
          </a:p>
        </p:txBody>
      </p:sp>
      <p:sp>
        <p:nvSpPr>
          <p:cNvPr id="4" name="Slide Number Placeholder 3"/>
          <p:cNvSpPr>
            <a:spLocks noGrp="1"/>
          </p:cNvSpPr>
          <p:nvPr>
            <p:ph type="sldNum" sz="quarter" idx="10"/>
          </p:nvPr>
        </p:nvSpPr>
        <p:spPr/>
        <p:txBody>
          <a:bodyPr/>
          <a:lstStyle/>
          <a:p>
            <a:fld id="{340FD3EB-5538-467B-8D81-E518EE5A403F}"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157" rtl="0" eaLnBrk="1" fontAlgn="auto" latinLnBrk="0" hangingPunct="1">
              <a:lnSpc>
                <a:spcPct val="100000"/>
              </a:lnSpc>
              <a:spcBef>
                <a:spcPts val="0"/>
              </a:spcBef>
              <a:spcAft>
                <a:spcPts val="0"/>
              </a:spcAft>
              <a:buClrTx/>
              <a:buSzTx/>
              <a:buFontTx/>
              <a:buNone/>
              <a:tabLst/>
              <a:defRPr/>
            </a:pPr>
            <a:r>
              <a:rPr lang="en-US" dirty="0" smtClean="0"/>
              <a:t>[</a:t>
            </a:r>
            <a:r>
              <a:rPr lang="en-US" b="1" dirty="0" smtClean="0"/>
              <a:t>Yogesh Chawla/ David Lewis</a:t>
            </a:r>
            <a:r>
              <a:rPr lang="en-US" dirty="0" smtClean="0"/>
              <a:t>]</a:t>
            </a:r>
          </a:p>
          <a:p>
            <a:endParaRPr lang="en-US" dirty="0"/>
          </a:p>
        </p:txBody>
      </p:sp>
      <p:sp>
        <p:nvSpPr>
          <p:cNvPr id="4" name="Slide Number Placeholder 3"/>
          <p:cNvSpPr>
            <a:spLocks noGrp="1"/>
          </p:cNvSpPr>
          <p:nvPr>
            <p:ph type="sldNum" sz="quarter" idx="10"/>
          </p:nvPr>
        </p:nvSpPr>
        <p:spPr/>
        <p:txBody>
          <a:bodyPr/>
          <a:lstStyle/>
          <a:p>
            <a:fld id="{340FD3EB-5538-467B-8D81-E518EE5A403F}" type="slidenum">
              <a:rPr lang="en-US" smtClean="0"/>
              <a:pPr/>
              <a:t>10</a:t>
            </a:fld>
            <a:endParaRPr lang="en-US" dirty="0"/>
          </a:p>
        </p:txBody>
      </p:sp>
    </p:spTree>
    <p:extLst>
      <p:ext uri="{BB962C8B-B14F-4D97-AF65-F5344CB8AC3E}">
        <p14:creationId xmlns:p14="http://schemas.microsoft.com/office/powerpoint/2010/main" val="6538756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157" rtl="0" eaLnBrk="1" fontAlgn="auto" latinLnBrk="0" hangingPunct="1">
              <a:lnSpc>
                <a:spcPct val="100000"/>
              </a:lnSpc>
              <a:spcBef>
                <a:spcPts val="0"/>
              </a:spcBef>
              <a:spcAft>
                <a:spcPts val="0"/>
              </a:spcAft>
              <a:buClrTx/>
              <a:buSzTx/>
              <a:buFontTx/>
              <a:buNone/>
              <a:tabLst/>
              <a:defRPr/>
            </a:pPr>
            <a:r>
              <a:rPr lang="en-US" dirty="0" smtClean="0"/>
              <a:t>[</a:t>
            </a:r>
            <a:r>
              <a:rPr lang="en-US" b="1" dirty="0" smtClean="0"/>
              <a:t>Yogesh Chawla/ David Lewis</a:t>
            </a:r>
            <a:r>
              <a:rPr lang="en-US" dirty="0" smtClean="0"/>
              <a:t>]</a:t>
            </a:r>
          </a:p>
          <a:p>
            <a:endParaRPr lang="en-US" dirty="0"/>
          </a:p>
        </p:txBody>
      </p:sp>
      <p:sp>
        <p:nvSpPr>
          <p:cNvPr id="4" name="Slide Number Placeholder 3"/>
          <p:cNvSpPr>
            <a:spLocks noGrp="1"/>
          </p:cNvSpPr>
          <p:nvPr>
            <p:ph type="sldNum" sz="quarter" idx="10"/>
          </p:nvPr>
        </p:nvSpPr>
        <p:spPr/>
        <p:txBody>
          <a:bodyPr/>
          <a:lstStyle/>
          <a:p>
            <a:fld id="{340FD3EB-5538-467B-8D81-E518EE5A403F}" type="slidenum">
              <a:rPr lang="en-US" smtClean="0"/>
              <a:pPr/>
              <a:t>11</a:t>
            </a:fld>
            <a:endParaRPr lang="en-US" dirty="0"/>
          </a:p>
        </p:txBody>
      </p:sp>
    </p:spTree>
    <p:extLst>
      <p:ext uri="{BB962C8B-B14F-4D97-AF65-F5344CB8AC3E}">
        <p14:creationId xmlns:p14="http://schemas.microsoft.com/office/powerpoint/2010/main" val="2997494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b="1" dirty="0" smtClean="0"/>
              <a:t>Gloria Brewer</a:t>
            </a:r>
            <a:r>
              <a:rPr lang="en-US" dirty="0" smtClean="0"/>
              <a:t>]</a:t>
            </a:r>
            <a:endParaRPr lang="en-US" dirty="0"/>
          </a:p>
        </p:txBody>
      </p:sp>
      <p:sp>
        <p:nvSpPr>
          <p:cNvPr id="4" name="Slide Number Placeholder 3"/>
          <p:cNvSpPr>
            <a:spLocks noGrp="1"/>
          </p:cNvSpPr>
          <p:nvPr>
            <p:ph type="sldNum" sz="quarter" idx="10"/>
          </p:nvPr>
        </p:nvSpPr>
        <p:spPr/>
        <p:txBody>
          <a:bodyPr/>
          <a:lstStyle/>
          <a:p>
            <a:fld id="{340FD3EB-5538-467B-8D81-E518EE5A403F}" type="slidenum">
              <a:rPr lang="en-US" smtClean="0"/>
              <a:pPr/>
              <a:t>12</a:t>
            </a:fld>
            <a:endParaRPr lang="en-US" dirty="0"/>
          </a:p>
        </p:txBody>
      </p:sp>
    </p:spTree>
    <p:extLst>
      <p:ext uri="{BB962C8B-B14F-4D97-AF65-F5344CB8AC3E}">
        <p14:creationId xmlns:p14="http://schemas.microsoft.com/office/powerpoint/2010/main" val="13449563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b="1" dirty="0" smtClean="0"/>
              <a:t>Yogesh Chawla</a:t>
            </a:r>
            <a:r>
              <a:rPr lang="en-US" dirty="0" smtClean="0"/>
              <a:t>]</a:t>
            </a:r>
            <a:endParaRPr lang="en-US" dirty="0"/>
          </a:p>
        </p:txBody>
      </p:sp>
      <p:sp>
        <p:nvSpPr>
          <p:cNvPr id="4" name="Slide Number Placeholder 3"/>
          <p:cNvSpPr>
            <a:spLocks noGrp="1"/>
          </p:cNvSpPr>
          <p:nvPr>
            <p:ph type="sldNum" sz="quarter" idx="10"/>
          </p:nvPr>
        </p:nvSpPr>
        <p:spPr/>
        <p:txBody>
          <a:bodyPr/>
          <a:lstStyle/>
          <a:p>
            <a:fld id="{340FD3EB-5538-467B-8D81-E518EE5A403F}" type="slidenum">
              <a:rPr lang="en-US" smtClean="0"/>
              <a:pPr/>
              <a:t>13</a:t>
            </a:fld>
            <a:endParaRPr lang="en-US" dirty="0"/>
          </a:p>
        </p:txBody>
      </p:sp>
    </p:spTree>
    <p:extLst>
      <p:ext uri="{BB962C8B-B14F-4D97-AF65-F5344CB8AC3E}">
        <p14:creationId xmlns:p14="http://schemas.microsoft.com/office/powerpoint/2010/main" val="8294480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157" rtl="0" eaLnBrk="1" fontAlgn="auto" latinLnBrk="0" hangingPunct="1">
              <a:lnSpc>
                <a:spcPct val="100000"/>
              </a:lnSpc>
              <a:spcBef>
                <a:spcPts val="0"/>
              </a:spcBef>
              <a:spcAft>
                <a:spcPts val="0"/>
              </a:spcAft>
              <a:buClrTx/>
              <a:buSzTx/>
              <a:buFontTx/>
              <a:buNone/>
              <a:tabLst/>
              <a:defRPr/>
            </a:pPr>
            <a:r>
              <a:rPr lang="en-US" dirty="0" smtClean="0"/>
              <a:t>[</a:t>
            </a:r>
            <a:r>
              <a:rPr lang="en-US" b="1" dirty="0" smtClean="0"/>
              <a:t>Harry Hageman</a:t>
            </a:r>
            <a:r>
              <a:rPr lang="en-US" dirty="0" smtClean="0"/>
              <a:t>]</a:t>
            </a:r>
          </a:p>
          <a:p>
            <a:endParaRPr lang="en-US" dirty="0"/>
          </a:p>
        </p:txBody>
      </p:sp>
      <p:sp>
        <p:nvSpPr>
          <p:cNvPr id="4" name="Slide Number Placeholder 3"/>
          <p:cNvSpPr>
            <a:spLocks noGrp="1"/>
          </p:cNvSpPr>
          <p:nvPr>
            <p:ph type="sldNum" sz="quarter" idx="10"/>
          </p:nvPr>
        </p:nvSpPr>
        <p:spPr/>
        <p:txBody>
          <a:bodyPr/>
          <a:lstStyle/>
          <a:p>
            <a:fld id="{340FD3EB-5538-467B-8D81-E518EE5A403F}" type="slidenum">
              <a:rPr lang="en-US" smtClean="0"/>
              <a:pPr/>
              <a:t>14</a:t>
            </a:fld>
            <a:endParaRPr lang="en-US" dirty="0"/>
          </a:p>
        </p:txBody>
      </p:sp>
    </p:spTree>
    <p:extLst>
      <p:ext uri="{BB962C8B-B14F-4D97-AF65-F5344CB8AC3E}">
        <p14:creationId xmlns:p14="http://schemas.microsoft.com/office/powerpoint/2010/main" val="3723914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157" rtl="0" eaLnBrk="1" fontAlgn="auto" latinLnBrk="0" hangingPunct="1">
              <a:lnSpc>
                <a:spcPct val="100000"/>
              </a:lnSpc>
              <a:spcBef>
                <a:spcPts val="0"/>
              </a:spcBef>
              <a:spcAft>
                <a:spcPts val="0"/>
              </a:spcAft>
              <a:buClrTx/>
              <a:buSzTx/>
              <a:buFontTx/>
              <a:buNone/>
              <a:tabLst/>
              <a:defRPr/>
            </a:pPr>
            <a:r>
              <a:rPr lang="en-US" dirty="0" smtClean="0"/>
              <a:t>[</a:t>
            </a:r>
            <a:r>
              <a:rPr lang="en-US" b="1" dirty="0" smtClean="0"/>
              <a:t>Harry Hageman</a:t>
            </a:r>
            <a:r>
              <a:rPr lang="en-US" dirty="0" smtClean="0"/>
              <a:t>]</a:t>
            </a:r>
          </a:p>
          <a:p>
            <a:endParaRPr lang="en-US" dirty="0"/>
          </a:p>
        </p:txBody>
      </p:sp>
      <p:sp>
        <p:nvSpPr>
          <p:cNvPr id="4" name="Slide Number Placeholder 3"/>
          <p:cNvSpPr>
            <a:spLocks noGrp="1"/>
          </p:cNvSpPr>
          <p:nvPr>
            <p:ph type="sldNum" sz="quarter" idx="10"/>
          </p:nvPr>
        </p:nvSpPr>
        <p:spPr/>
        <p:txBody>
          <a:bodyPr/>
          <a:lstStyle/>
          <a:p>
            <a:fld id="{340FD3EB-5538-467B-8D81-E518EE5A403F}" type="slidenum">
              <a:rPr lang="en-US" smtClean="0"/>
              <a:pPr/>
              <a:t>15</a:t>
            </a:fld>
            <a:endParaRPr lang="en-US" dirty="0"/>
          </a:p>
        </p:txBody>
      </p:sp>
    </p:spTree>
    <p:extLst>
      <p:ext uri="{BB962C8B-B14F-4D97-AF65-F5344CB8AC3E}">
        <p14:creationId xmlns:p14="http://schemas.microsoft.com/office/powerpoint/2010/main" val="31445062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157" rtl="0" eaLnBrk="1" fontAlgn="auto" latinLnBrk="0" hangingPunct="1">
              <a:lnSpc>
                <a:spcPct val="100000"/>
              </a:lnSpc>
              <a:spcBef>
                <a:spcPts val="0"/>
              </a:spcBef>
              <a:spcAft>
                <a:spcPts val="0"/>
              </a:spcAft>
              <a:buClrTx/>
              <a:buSzTx/>
              <a:buFontTx/>
              <a:buNone/>
              <a:tabLst/>
              <a:defRPr/>
            </a:pPr>
            <a:r>
              <a:rPr lang="en-US" dirty="0" smtClean="0"/>
              <a:t>[</a:t>
            </a:r>
            <a:r>
              <a:rPr lang="en-US" b="1" dirty="0" smtClean="0"/>
              <a:t>Yogesh Chawla</a:t>
            </a:r>
            <a:r>
              <a:rPr lang="en-US" dirty="0" smtClean="0"/>
              <a:t>]</a:t>
            </a:r>
          </a:p>
          <a:p>
            <a:endParaRPr lang="en-US" dirty="0"/>
          </a:p>
        </p:txBody>
      </p:sp>
      <p:sp>
        <p:nvSpPr>
          <p:cNvPr id="4" name="Slide Number Placeholder 3"/>
          <p:cNvSpPr>
            <a:spLocks noGrp="1"/>
          </p:cNvSpPr>
          <p:nvPr>
            <p:ph type="sldNum" sz="quarter" idx="10"/>
          </p:nvPr>
        </p:nvSpPr>
        <p:spPr/>
        <p:txBody>
          <a:bodyPr/>
          <a:lstStyle/>
          <a:p>
            <a:fld id="{340FD3EB-5538-467B-8D81-E518EE5A403F}" type="slidenum">
              <a:rPr lang="en-US" smtClean="0"/>
              <a:pPr/>
              <a:t>16</a:t>
            </a:fld>
            <a:endParaRPr lang="en-US" dirty="0"/>
          </a:p>
        </p:txBody>
      </p:sp>
    </p:spTree>
    <p:extLst>
      <p:ext uri="{BB962C8B-B14F-4D97-AF65-F5344CB8AC3E}">
        <p14:creationId xmlns:p14="http://schemas.microsoft.com/office/powerpoint/2010/main" val="27816434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157" rtl="0" eaLnBrk="1" fontAlgn="auto" latinLnBrk="0" hangingPunct="1">
              <a:lnSpc>
                <a:spcPct val="100000"/>
              </a:lnSpc>
              <a:spcBef>
                <a:spcPts val="0"/>
              </a:spcBef>
              <a:spcAft>
                <a:spcPts val="0"/>
              </a:spcAft>
              <a:buClrTx/>
              <a:buSzTx/>
              <a:buFontTx/>
              <a:buNone/>
              <a:tabLst/>
              <a:defRPr/>
            </a:pPr>
            <a:r>
              <a:rPr lang="en-US" dirty="0" smtClean="0"/>
              <a:t>[</a:t>
            </a:r>
            <a:r>
              <a:rPr lang="en-US" b="1" dirty="0" smtClean="0"/>
              <a:t>Yogesh Chawla</a:t>
            </a:r>
            <a:r>
              <a:rPr lang="en-US" dirty="0" smtClean="0"/>
              <a:t>]</a:t>
            </a:r>
          </a:p>
          <a:p>
            <a:endParaRPr lang="en-US" dirty="0"/>
          </a:p>
        </p:txBody>
      </p:sp>
      <p:sp>
        <p:nvSpPr>
          <p:cNvPr id="4" name="Slide Number Placeholder 3"/>
          <p:cNvSpPr>
            <a:spLocks noGrp="1"/>
          </p:cNvSpPr>
          <p:nvPr>
            <p:ph type="sldNum" sz="quarter" idx="10"/>
          </p:nvPr>
        </p:nvSpPr>
        <p:spPr/>
        <p:txBody>
          <a:bodyPr/>
          <a:lstStyle/>
          <a:p>
            <a:fld id="{340FD3EB-5538-467B-8D81-E518EE5A403F}" type="slidenum">
              <a:rPr lang="en-US" smtClean="0"/>
              <a:pPr/>
              <a:t>17</a:t>
            </a:fld>
            <a:endParaRPr lang="en-US" dirty="0"/>
          </a:p>
        </p:txBody>
      </p:sp>
    </p:spTree>
    <p:extLst>
      <p:ext uri="{BB962C8B-B14F-4D97-AF65-F5344CB8AC3E}">
        <p14:creationId xmlns:p14="http://schemas.microsoft.com/office/powerpoint/2010/main" val="37332338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157" rtl="0" eaLnBrk="1" fontAlgn="auto" latinLnBrk="0" hangingPunct="1">
              <a:lnSpc>
                <a:spcPct val="100000"/>
              </a:lnSpc>
              <a:spcBef>
                <a:spcPts val="0"/>
              </a:spcBef>
              <a:spcAft>
                <a:spcPts val="0"/>
              </a:spcAft>
              <a:buClrTx/>
              <a:buSzTx/>
              <a:buFontTx/>
              <a:buNone/>
              <a:tabLst/>
              <a:defRPr/>
            </a:pPr>
            <a:r>
              <a:rPr lang="en-US" dirty="0" smtClean="0"/>
              <a:t>[</a:t>
            </a:r>
            <a:r>
              <a:rPr lang="en-US" b="1" dirty="0" smtClean="0"/>
              <a:t>Yogesh Chawla</a:t>
            </a:r>
            <a:r>
              <a:rPr lang="en-US" dirty="0" smtClean="0"/>
              <a:t>]</a:t>
            </a:r>
          </a:p>
          <a:p>
            <a:endParaRPr lang="en-US" dirty="0"/>
          </a:p>
        </p:txBody>
      </p:sp>
      <p:sp>
        <p:nvSpPr>
          <p:cNvPr id="4" name="Slide Number Placeholder 3"/>
          <p:cNvSpPr>
            <a:spLocks noGrp="1"/>
          </p:cNvSpPr>
          <p:nvPr>
            <p:ph type="sldNum" sz="quarter" idx="10"/>
          </p:nvPr>
        </p:nvSpPr>
        <p:spPr/>
        <p:txBody>
          <a:bodyPr/>
          <a:lstStyle/>
          <a:p>
            <a:fld id="{340FD3EB-5538-467B-8D81-E518EE5A403F}"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10631596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157" rtl="0" eaLnBrk="1" fontAlgn="auto" latinLnBrk="0" hangingPunct="1">
              <a:lnSpc>
                <a:spcPct val="100000"/>
              </a:lnSpc>
              <a:spcBef>
                <a:spcPts val="0"/>
              </a:spcBef>
              <a:spcAft>
                <a:spcPts val="0"/>
              </a:spcAft>
              <a:buClrTx/>
              <a:buSzTx/>
              <a:buFontTx/>
              <a:buNone/>
              <a:tabLst/>
              <a:defRPr/>
            </a:pPr>
            <a:r>
              <a:rPr lang="en-US" dirty="0" smtClean="0"/>
              <a:t>[</a:t>
            </a:r>
            <a:r>
              <a:rPr lang="en-US" b="1" dirty="0" smtClean="0"/>
              <a:t>Yogesh Chawla</a:t>
            </a:r>
            <a:r>
              <a:rPr lang="en-US" dirty="0" smtClean="0"/>
              <a:t>]</a:t>
            </a:r>
          </a:p>
          <a:p>
            <a:endParaRPr lang="en-US" dirty="0"/>
          </a:p>
        </p:txBody>
      </p:sp>
      <p:sp>
        <p:nvSpPr>
          <p:cNvPr id="4" name="Slide Number Placeholder 3"/>
          <p:cNvSpPr>
            <a:spLocks noGrp="1"/>
          </p:cNvSpPr>
          <p:nvPr>
            <p:ph type="sldNum" sz="quarter" idx="10"/>
          </p:nvPr>
        </p:nvSpPr>
        <p:spPr/>
        <p:txBody>
          <a:bodyPr/>
          <a:lstStyle/>
          <a:p>
            <a:fld id="{340FD3EB-5538-467B-8D81-E518EE5A403F}"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1063159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b="1" dirty="0" smtClean="0"/>
              <a:t>Adam Matz</a:t>
            </a:r>
            <a:r>
              <a:rPr lang="en-US" dirty="0" smtClean="0"/>
              <a:t>]</a:t>
            </a:r>
          </a:p>
          <a:p>
            <a:endParaRPr lang="en-US" dirty="0" smtClean="0"/>
          </a:p>
          <a:p>
            <a:r>
              <a:rPr lang="en-US" dirty="0" smtClean="0"/>
              <a:t>In</a:t>
            </a:r>
            <a:r>
              <a:rPr lang="en-US" baseline="0" dirty="0" smtClean="0"/>
              <a:t> February of 2011 APPA convened a workgroup of subject matter experts and technologists to discuss the sharing of information between ICAOS and fusion centers. </a:t>
            </a:r>
            <a:endParaRPr lang="en-US" dirty="0" smtClean="0"/>
          </a:p>
          <a:p>
            <a:endParaRPr lang="en-US" dirty="0" smtClean="0"/>
          </a:p>
          <a:p>
            <a:r>
              <a:rPr lang="en-US" dirty="0" smtClean="0"/>
              <a:t>Highlighted are key representatives from each of the involved organizations</a:t>
            </a:r>
            <a:r>
              <a:rPr lang="en-US" baseline="0" dirty="0" smtClean="0"/>
              <a:t> in the first pilot implementation (ICAOS &amp; </a:t>
            </a:r>
            <a:r>
              <a:rPr lang="en-US" baseline="0" dirty="0" err="1" smtClean="0"/>
              <a:t>Appriss</a:t>
            </a:r>
            <a:r>
              <a:rPr lang="en-US" baseline="0" dirty="0" smtClean="0"/>
              <a:t>, NYSIC &amp; ACISS, SEARCH, APPA, and BJA). We’d like to thank everyone involved for their continued effort and support also. </a:t>
            </a:r>
            <a:endParaRPr lang="en-US" baseline="0" dirty="0" smtClean="0"/>
          </a:p>
          <a:p>
            <a:endParaRPr lang="en-US" baseline="0" dirty="0" smtClean="0"/>
          </a:p>
          <a:p>
            <a:r>
              <a:rPr lang="en-US" baseline="0" dirty="0" smtClean="0"/>
              <a:t>This project is supported by APPA through a cooperative agreement with BJA that includes a variety of deliverables. </a:t>
            </a:r>
            <a:endParaRPr lang="en-US" dirty="0"/>
          </a:p>
        </p:txBody>
      </p:sp>
      <p:sp>
        <p:nvSpPr>
          <p:cNvPr id="4" name="Slide Number Placeholder 3"/>
          <p:cNvSpPr>
            <a:spLocks noGrp="1"/>
          </p:cNvSpPr>
          <p:nvPr>
            <p:ph type="sldNum" sz="quarter" idx="10"/>
          </p:nvPr>
        </p:nvSpPr>
        <p:spPr/>
        <p:txBody>
          <a:bodyPr/>
          <a:lstStyle/>
          <a:p>
            <a:fld id="{340FD3EB-5538-467B-8D81-E518EE5A403F}" type="slidenum">
              <a:rPr lang="en-US" smtClean="0"/>
              <a:pPr/>
              <a:t>2</a:t>
            </a:fld>
            <a:endParaRPr lang="en-US" dirty="0"/>
          </a:p>
        </p:txBody>
      </p:sp>
    </p:spTree>
    <p:extLst>
      <p:ext uri="{BB962C8B-B14F-4D97-AF65-F5344CB8AC3E}">
        <p14:creationId xmlns:p14="http://schemas.microsoft.com/office/powerpoint/2010/main" val="9553715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157" rtl="0" eaLnBrk="1" fontAlgn="auto" latinLnBrk="0" hangingPunct="1">
              <a:lnSpc>
                <a:spcPct val="100000"/>
              </a:lnSpc>
              <a:spcBef>
                <a:spcPts val="0"/>
              </a:spcBef>
              <a:spcAft>
                <a:spcPts val="0"/>
              </a:spcAft>
              <a:buClrTx/>
              <a:buSzTx/>
              <a:buFontTx/>
              <a:buNone/>
              <a:tabLst/>
              <a:defRPr/>
            </a:pPr>
            <a:r>
              <a:rPr lang="en-US" dirty="0" smtClean="0"/>
              <a:t>[</a:t>
            </a:r>
            <a:r>
              <a:rPr lang="en-US" b="1" dirty="0" smtClean="0"/>
              <a:t>Yogesh Chawla/ Gloria Brewer</a:t>
            </a:r>
            <a:r>
              <a:rPr lang="en-US" dirty="0" smtClean="0"/>
              <a:t>]</a:t>
            </a:r>
          </a:p>
          <a:p>
            <a:endParaRPr lang="en-US" dirty="0"/>
          </a:p>
        </p:txBody>
      </p:sp>
      <p:sp>
        <p:nvSpPr>
          <p:cNvPr id="4" name="Slide Number Placeholder 3"/>
          <p:cNvSpPr>
            <a:spLocks noGrp="1"/>
          </p:cNvSpPr>
          <p:nvPr>
            <p:ph type="sldNum" sz="quarter" idx="10"/>
          </p:nvPr>
        </p:nvSpPr>
        <p:spPr/>
        <p:txBody>
          <a:bodyPr/>
          <a:lstStyle/>
          <a:p>
            <a:fld id="{340FD3EB-5538-467B-8D81-E518EE5A403F}"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10631596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b="1" dirty="0" smtClean="0"/>
              <a:t>David Lewis/ Adam</a:t>
            </a:r>
            <a:r>
              <a:rPr lang="en-US" b="1" baseline="0" dirty="0" smtClean="0"/>
              <a:t> Matz/ Yogesh Chawla/ Gloria Brewer</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340FD3EB-5538-467B-8D81-E518EE5A403F}" type="slidenum">
              <a:rPr lang="en-US" smtClean="0"/>
              <a:pPr/>
              <a:t>21</a:t>
            </a:fld>
            <a:endParaRPr lang="en-US" dirty="0"/>
          </a:p>
        </p:txBody>
      </p:sp>
    </p:spTree>
    <p:extLst>
      <p:ext uri="{BB962C8B-B14F-4D97-AF65-F5344CB8AC3E}">
        <p14:creationId xmlns:p14="http://schemas.microsoft.com/office/powerpoint/2010/main" val="9726394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157" rtl="0" eaLnBrk="1" fontAlgn="auto" latinLnBrk="0" hangingPunct="1">
              <a:lnSpc>
                <a:spcPct val="100000"/>
              </a:lnSpc>
              <a:spcBef>
                <a:spcPts val="0"/>
              </a:spcBef>
              <a:spcAft>
                <a:spcPts val="0"/>
              </a:spcAft>
              <a:buClrTx/>
              <a:buSzTx/>
              <a:buFontTx/>
              <a:buNone/>
              <a:tabLst/>
              <a:defRPr/>
            </a:pPr>
            <a:r>
              <a:rPr lang="en-US" dirty="0" smtClean="0"/>
              <a:t>[</a:t>
            </a:r>
            <a:r>
              <a:rPr lang="en-US" b="1" dirty="0" smtClean="0"/>
              <a:t>David Lewis/</a:t>
            </a:r>
            <a:r>
              <a:rPr lang="en-US" b="1" baseline="0" dirty="0" smtClean="0"/>
              <a:t> </a:t>
            </a:r>
            <a:r>
              <a:rPr lang="en-US" b="1" dirty="0" smtClean="0"/>
              <a:t>Adam Matz/ Yogesh</a:t>
            </a:r>
            <a:r>
              <a:rPr lang="en-US" b="1" baseline="0" dirty="0" smtClean="0"/>
              <a:t> Chawla/ Gloria Brewer</a:t>
            </a:r>
            <a:r>
              <a:rPr lang="en-US" baseline="0" dirty="0" smtClean="0"/>
              <a:t>]</a:t>
            </a:r>
            <a:endParaRPr lang="en-US" dirty="0" smtClean="0"/>
          </a:p>
          <a:p>
            <a:endParaRPr lang="en-US" dirty="0"/>
          </a:p>
        </p:txBody>
      </p:sp>
      <p:sp>
        <p:nvSpPr>
          <p:cNvPr id="4" name="Slide Number Placeholder 3"/>
          <p:cNvSpPr>
            <a:spLocks noGrp="1"/>
          </p:cNvSpPr>
          <p:nvPr>
            <p:ph type="sldNum" sz="quarter" idx="10"/>
          </p:nvPr>
        </p:nvSpPr>
        <p:spPr/>
        <p:txBody>
          <a:bodyPr/>
          <a:lstStyle/>
          <a:p>
            <a:fld id="{340FD3EB-5538-467B-8D81-E518EE5A403F}" type="slidenum">
              <a:rPr lang="en-US" smtClean="0"/>
              <a:pPr/>
              <a:t>22</a:t>
            </a:fld>
            <a:endParaRPr lang="en-US" dirty="0"/>
          </a:p>
        </p:txBody>
      </p:sp>
    </p:spTree>
    <p:extLst>
      <p:ext uri="{BB962C8B-B14F-4D97-AF65-F5344CB8AC3E}">
        <p14:creationId xmlns:p14="http://schemas.microsoft.com/office/powerpoint/2010/main" val="19894780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a:t>
            </a:r>
            <a:r>
              <a:rPr lang="en-US" b="1" dirty="0" smtClean="0"/>
              <a:t>Adam Matz</a:t>
            </a:r>
            <a:r>
              <a:rPr lang="en-US" b="0" dirty="0" smtClean="0"/>
              <a:t>]</a:t>
            </a:r>
          </a:p>
          <a:p>
            <a:endParaRPr lang="en-US" b="0" dirty="0" smtClean="0"/>
          </a:p>
          <a:p>
            <a:r>
              <a:rPr lang="en-US" b="0" dirty="0" smtClean="0"/>
              <a:t>If interested,</a:t>
            </a:r>
            <a:r>
              <a:rPr lang="en-US" b="0" baseline="0" dirty="0" smtClean="0"/>
              <a:t> please contact me (info on the screen) and I will set up a meeting with the team to discuss the exchange and next steps.</a:t>
            </a:r>
            <a:endParaRPr lang="en-US" b="0" dirty="0" smtClean="0"/>
          </a:p>
          <a:p>
            <a:endParaRPr lang="en-US" b="0" dirty="0" smtClean="0"/>
          </a:p>
          <a:p>
            <a:r>
              <a:rPr lang="en-US" b="0" dirty="0" smtClean="0"/>
              <a:t>Questions?</a:t>
            </a:r>
            <a:endParaRPr lang="en-US" b="0" dirty="0"/>
          </a:p>
        </p:txBody>
      </p:sp>
      <p:sp>
        <p:nvSpPr>
          <p:cNvPr id="4" name="Slide Number Placeholder 3"/>
          <p:cNvSpPr>
            <a:spLocks noGrp="1"/>
          </p:cNvSpPr>
          <p:nvPr>
            <p:ph type="sldNum" sz="quarter" idx="10"/>
          </p:nvPr>
        </p:nvSpPr>
        <p:spPr/>
        <p:txBody>
          <a:bodyPr/>
          <a:lstStyle/>
          <a:p>
            <a:fld id="{340FD3EB-5538-467B-8D81-E518EE5A403F}" type="slidenum">
              <a:rPr lang="en-US" smtClean="0"/>
              <a:pPr/>
              <a:t>23</a:t>
            </a:fld>
            <a:endParaRPr lang="en-US" dirty="0"/>
          </a:p>
        </p:txBody>
      </p:sp>
    </p:spTree>
    <p:extLst>
      <p:ext uri="{BB962C8B-B14F-4D97-AF65-F5344CB8AC3E}">
        <p14:creationId xmlns:p14="http://schemas.microsoft.com/office/powerpoint/2010/main" val="3673161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b="1" dirty="0" smtClean="0"/>
              <a:t>Harry Hageman</a:t>
            </a:r>
            <a:r>
              <a:rPr lang="en-US" dirty="0" smtClean="0"/>
              <a:t>]</a:t>
            </a:r>
          </a:p>
        </p:txBody>
      </p:sp>
      <p:sp>
        <p:nvSpPr>
          <p:cNvPr id="4" name="Slide Number Placeholder 3"/>
          <p:cNvSpPr>
            <a:spLocks noGrp="1"/>
          </p:cNvSpPr>
          <p:nvPr>
            <p:ph type="sldNum" sz="quarter" idx="10"/>
          </p:nvPr>
        </p:nvSpPr>
        <p:spPr/>
        <p:txBody>
          <a:bodyPr/>
          <a:lstStyle/>
          <a:p>
            <a:fld id="{340FD3EB-5538-467B-8D81-E518EE5A403F}" type="slidenum">
              <a:rPr lang="en-US" smtClean="0"/>
              <a:pPr/>
              <a:t>3</a:t>
            </a:fld>
            <a:endParaRPr lang="en-US" dirty="0"/>
          </a:p>
        </p:txBody>
      </p:sp>
    </p:spTree>
    <p:extLst>
      <p:ext uri="{BB962C8B-B14F-4D97-AF65-F5344CB8AC3E}">
        <p14:creationId xmlns:p14="http://schemas.microsoft.com/office/powerpoint/2010/main" val="2582416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b="1" dirty="0" smtClean="0"/>
              <a:t>Harry Hageman/ Adam Matz</a:t>
            </a:r>
            <a:r>
              <a:rPr lang="en-US" dirty="0" smtClean="0"/>
              <a:t>]</a:t>
            </a:r>
            <a:endParaRPr lang="en-US" dirty="0"/>
          </a:p>
        </p:txBody>
      </p:sp>
      <p:sp>
        <p:nvSpPr>
          <p:cNvPr id="4" name="Slide Number Placeholder 3"/>
          <p:cNvSpPr>
            <a:spLocks noGrp="1"/>
          </p:cNvSpPr>
          <p:nvPr>
            <p:ph type="sldNum" sz="quarter" idx="10"/>
          </p:nvPr>
        </p:nvSpPr>
        <p:spPr/>
        <p:txBody>
          <a:bodyPr/>
          <a:lstStyle/>
          <a:p>
            <a:fld id="{340FD3EB-5538-467B-8D81-E518EE5A403F}" type="slidenum">
              <a:rPr lang="en-US" smtClean="0"/>
              <a:pPr/>
              <a:t>4</a:t>
            </a:fld>
            <a:endParaRPr lang="en-US" dirty="0"/>
          </a:p>
        </p:txBody>
      </p:sp>
    </p:spTree>
    <p:extLst>
      <p:ext uri="{BB962C8B-B14F-4D97-AF65-F5344CB8AC3E}">
        <p14:creationId xmlns:p14="http://schemas.microsoft.com/office/powerpoint/2010/main" val="1063159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b="1" dirty="0" smtClean="0"/>
              <a:t>Yogesh Chawla</a:t>
            </a:r>
            <a:r>
              <a:rPr lang="en-US" dirty="0" smtClean="0"/>
              <a:t>]</a:t>
            </a:r>
            <a:endParaRPr lang="en-US" dirty="0"/>
          </a:p>
        </p:txBody>
      </p:sp>
      <p:sp>
        <p:nvSpPr>
          <p:cNvPr id="4" name="Slide Number Placeholder 3"/>
          <p:cNvSpPr>
            <a:spLocks noGrp="1"/>
          </p:cNvSpPr>
          <p:nvPr>
            <p:ph type="sldNum" sz="quarter" idx="10"/>
          </p:nvPr>
        </p:nvSpPr>
        <p:spPr/>
        <p:txBody>
          <a:bodyPr/>
          <a:lstStyle/>
          <a:p>
            <a:fld id="{340FD3EB-5538-467B-8D81-E518EE5A403F}" type="slidenum">
              <a:rPr lang="en-US" smtClean="0"/>
              <a:pPr/>
              <a:t>5</a:t>
            </a:fld>
            <a:endParaRPr lang="en-US" dirty="0"/>
          </a:p>
        </p:txBody>
      </p:sp>
    </p:spTree>
    <p:extLst>
      <p:ext uri="{BB962C8B-B14F-4D97-AF65-F5344CB8AC3E}">
        <p14:creationId xmlns:p14="http://schemas.microsoft.com/office/powerpoint/2010/main" val="26774266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157" rtl="0" eaLnBrk="1" fontAlgn="auto" latinLnBrk="0" hangingPunct="1">
              <a:lnSpc>
                <a:spcPct val="100000"/>
              </a:lnSpc>
              <a:spcBef>
                <a:spcPts val="0"/>
              </a:spcBef>
              <a:spcAft>
                <a:spcPts val="0"/>
              </a:spcAft>
              <a:buClrTx/>
              <a:buSzTx/>
              <a:buFontTx/>
              <a:buNone/>
              <a:tabLst/>
              <a:defRPr/>
            </a:pPr>
            <a:r>
              <a:rPr lang="en-US" dirty="0" smtClean="0"/>
              <a:t>[</a:t>
            </a:r>
            <a:r>
              <a:rPr lang="en-US" b="1" dirty="0" smtClean="0"/>
              <a:t>Yogesh Chawla</a:t>
            </a:r>
            <a:r>
              <a:rPr lang="en-US" dirty="0" smtClean="0"/>
              <a:t>]</a:t>
            </a:r>
          </a:p>
          <a:p>
            <a:endParaRPr lang="en-US" dirty="0"/>
          </a:p>
        </p:txBody>
      </p:sp>
      <p:sp>
        <p:nvSpPr>
          <p:cNvPr id="4" name="Slide Number Placeholder 3"/>
          <p:cNvSpPr>
            <a:spLocks noGrp="1"/>
          </p:cNvSpPr>
          <p:nvPr>
            <p:ph type="sldNum" sz="quarter" idx="10"/>
          </p:nvPr>
        </p:nvSpPr>
        <p:spPr/>
        <p:txBody>
          <a:bodyPr/>
          <a:lstStyle/>
          <a:p>
            <a:fld id="{340FD3EB-5538-467B-8D81-E518EE5A403F}" type="slidenum">
              <a:rPr lang="en-US" smtClean="0"/>
              <a:pPr/>
              <a:t>6</a:t>
            </a:fld>
            <a:endParaRPr lang="en-US" dirty="0"/>
          </a:p>
        </p:txBody>
      </p:sp>
    </p:spTree>
    <p:extLst>
      <p:ext uri="{BB962C8B-B14F-4D97-AF65-F5344CB8AC3E}">
        <p14:creationId xmlns:p14="http://schemas.microsoft.com/office/powerpoint/2010/main" val="36085362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157" rtl="0" eaLnBrk="1" fontAlgn="auto" latinLnBrk="0" hangingPunct="1">
              <a:lnSpc>
                <a:spcPct val="100000"/>
              </a:lnSpc>
              <a:spcBef>
                <a:spcPts val="0"/>
              </a:spcBef>
              <a:spcAft>
                <a:spcPts val="0"/>
              </a:spcAft>
              <a:buClrTx/>
              <a:buSzTx/>
              <a:buFontTx/>
              <a:buNone/>
              <a:tabLst/>
              <a:defRPr/>
            </a:pPr>
            <a:r>
              <a:rPr lang="en-US" dirty="0" smtClean="0"/>
              <a:t>[</a:t>
            </a:r>
            <a:r>
              <a:rPr lang="en-US" b="1" dirty="0" smtClean="0"/>
              <a:t>David Lewis/ Yogesh Chawla</a:t>
            </a:r>
            <a:r>
              <a:rPr lang="en-US" dirty="0" smtClean="0"/>
              <a:t>]</a:t>
            </a:r>
          </a:p>
          <a:p>
            <a:endParaRPr lang="en-US" dirty="0"/>
          </a:p>
        </p:txBody>
      </p:sp>
      <p:sp>
        <p:nvSpPr>
          <p:cNvPr id="4" name="Slide Number Placeholder 3"/>
          <p:cNvSpPr>
            <a:spLocks noGrp="1"/>
          </p:cNvSpPr>
          <p:nvPr>
            <p:ph type="sldNum" sz="quarter" idx="10"/>
          </p:nvPr>
        </p:nvSpPr>
        <p:spPr/>
        <p:txBody>
          <a:bodyPr/>
          <a:lstStyle/>
          <a:p>
            <a:fld id="{340FD3EB-5538-467B-8D81-E518EE5A403F}" type="slidenum">
              <a:rPr lang="en-US" smtClean="0"/>
              <a:pPr/>
              <a:t>7</a:t>
            </a:fld>
            <a:endParaRPr lang="en-US" dirty="0"/>
          </a:p>
        </p:txBody>
      </p:sp>
    </p:spTree>
    <p:extLst>
      <p:ext uri="{BB962C8B-B14F-4D97-AF65-F5344CB8AC3E}">
        <p14:creationId xmlns:p14="http://schemas.microsoft.com/office/powerpoint/2010/main" val="42947073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157" rtl="0" eaLnBrk="1" fontAlgn="auto" latinLnBrk="0" hangingPunct="1">
              <a:lnSpc>
                <a:spcPct val="100000"/>
              </a:lnSpc>
              <a:spcBef>
                <a:spcPts val="0"/>
              </a:spcBef>
              <a:spcAft>
                <a:spcPts val="0"/>
              </a:spcAft>
              <a:buClrTx/>
              <a:buSzTx/>
              <a:buFontTx/>
              <a:buNone/>
              <a:tabLst/>
              <a:defRPr/>
            </a:pPr>
            <a:r>
              <a:rPr lang="en-US" dirty="0" smtClean="0"/>
              <a:t>[</a:t>
            </a:r>
            <a:r>
              <a:rPr lang="en-US" b="1" dirty="0" smtClean="0"/>
              <a:t>David Lewis/ Yogesh Chawla</a:t>
            </a:r>
            <a:r>
              <a:rPr lang="en-US" dirty="0" smtClean="0"/>
              <a:t>]</a:t>
            </a:r>
          </a:p>
          <a:p>
            <a:endParaRPr lang="en-US" dirty="0"/>
          </a:p>
        </p:txBody>
      </p:sp>
      <p:sp>
        <p:nvSpPr>
          <p:cNvPr id="4" name="Slide Number Placeholder 3"/>
          <p:cNvSpPr>
            <a:spLocks noGrp="1"/>
          </p:cNvSpPr>
          <p:nvPr>
            <p:ph type="sldNum" sz="quarter" idx="10"/>
          </p:nvPr>
        </p:nvSpPr>
        <p:spPr/>
        <p:txBody>
          <a:bodyPr/>
          <a:lstStyle/>
          <a:p>
            <a:fld id="{340FD3EB-5538-467B-8D81-E518EE5A403F}" type="slidenum">
              <a:rPr lang="en-US" smtClean="0"/>
              <a:pPr/>
              <a:t>8</a:t>
            </a:fld>
            <a:endParaRPr lang="en-US" dirty="0"/>
          </a:p>
        </p:txBody>
      </p:sp>
    </p:spTree>
    <p:extLst>
      <p:ext uri="{BB962C8B-B14F-4D97-AF65-F5344CB8AC3E}">
        <p14:creationId xmlns:p14="http://schemas.microsoft.com/office/powerpoint/2010/main" val="19763162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157" rtl="0" eaLnBrk="1" fontAlgn="auto" latinLnBrk="0" hangingPunct="1">
              <a:lnSpc>
                <a:spcPct val="100000"/>
              </a:lnSpc>
              <a:spcBef>
                <a:spcPts val="0"/>
              </a:spcBef>
              <a:spcAft>
                <a:spcPts val="0"/>
              </a:spcAft>
              <a:buClrTx/>
              <a:buSzTx/>
              <a:buFontTx/>
              <a:buNone/>
              <a:tabLst/>
              <a:defRPr/>
            </a:pPr>
            <a:r>
              <a:rPr lang="en-US" dirty="0" smtClean="0"/>
              <a:t>[</a:t>
            </a:r>
            <a:r>
              <a:rPr lang="en-US" b="1" dirty="0" smtClean="0"/>
              <a:t>David Lewis/ Yogesh Chawla</a:t>
            </a:r>
            <a:r>
              <a:rPr lang="en-US" dirty="0" smtClean="0"/>
              <a:t>]</a:t>
            </a:r>
          </a:p>
          <a:p>
            <a:endParaRPr lang="en-US" dirty="0"/>
          </a:p>
        </p:txBody>
      </p:sp>
      <p:sp>
        <p:nvSpPr>
          <p:cNvPr id="4" name="Slide Number Placeholder 3"/>
          <p:cNvSpPr>
            <a:spLocks noGrp="1"/>
          </p:cNvSpPr>
          <p:nvPr>
            <p:ph type="sldNum" sz="quarter" idx="10"/>
          </p:nvPr>
        </p:nvSpPr>
        <p:spPr/>
        <p:txBody>
          <a:bodyPr/>
          <a:lstStyle/>
          <a:p>
            <a:fld id="{340FD3EB-5538-467B-8D81-E518EE5A403F}" type="slidenum">
              <a:rPr lang="en-US" smtClean="0"/>
              <a:pPr/>
              <a:t>9</a:t>
            </a:fld>
            <a:endParaRPr lang="en-US" dirty="0"/>
          </a:p>
        </p:txBody>
      </p:sp>
    </p:spTree>
    <p:extLst>
      <p:ext uri="{BB962C8B-B14F-4D97-AF65-F5344CB8AC3E}">
        <p14:creationId xmlns:p14="http://schemas.microsoft.com/office/powerpoint/2010/main" val="1360476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528561" y="1676400"/>
            <a:ext cx="7902988" cy="1570330"/>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528561" y="3265911"/>
            <a:ext cx="7902988" cy="1869440"/>
          </a:xfrm>
        </p:spPr>
        <p:txBody>
          <a:bodyPr tIns="0"/>
          <a:lstStyle>
            <a:lvl1pPr marL="29256" indent="0" algn="l">
              <a:buNone/>
              <a:defRPr sz="2800">
                <a:solidFill>
                  <a:schemeClr val="tx2">
                    <a:shade val="30000"/>
                    <a:satMod val="150000"/>
                  </a:schemeClr>
                </a:solidFill>
              </a:defRPr>
            </a:lvl1pPr>
            <a:lvl2pPr marL="487612" indent="0" algn="ctr">
              <a:buNone/>
            </a:lvl2pPr>
            <a:lvl3pPr marL="975224" indent="0" algn="ctr">
              <a:buNone/>
            </a:lvl3pPr>
            <a:lvl4pPr marL="1462836" indent="0" algn="ctr">
              <a:buNone/>
            </a:lvl4pPr>
            <a:lvl5pPr marL="1950446" indent="0" algn="ctr">
              <a:buNone/>
            </a:lvl5pPr>
            <a:lvl6pPr marL="2438058" indent="0" algn="ctr">
              <a:buNone/>
            </a:lvl6pPr>
            <a:lvl7pPr marL="2925670" indent="0" algn="ctr">
              <a:buNone/>
            </a:lvl7pPr>
            <a:lvl8pPr marL="3413281" indent="0" algn="ctr">
              <a:buNone/>
            </a:lvl8pPr>
            <a:lvl9pPr marL="3900894"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4AB02A5-4FE5-49D9-9E24-09F23B90C450}" type="datetimeFigureOut">
              <a:rPr lang="en-US" smtClean="0"/>
              <a:pPr/>
              <a:t>9/26/2013</a:t>
            </a:fld>
            <a:endParaRPr lang="en-US" dirty="0"/>
          </a:p>
        </p:txBody>
      </p:sp>
      <p:sp>
        <p:nvSpPr>
          <p:cNvPr id="20" name="Footer Placeholder 19"/>
          <p:cNvSpPr>
            <a:spLocks noGrp="1"/>
          </p:cNvSpPr>
          <p:nvPr>
            <p:ph type="ftr" sz="quarter" idx="11"/>
          </p:nvPr>
        </p:nvSpPr>
        <p:spPr/>
        <p:txBody>
          <a:bodyPr/>
          <a:lstStyle>
            <a:extLst/>
          </a:lstStyle>
          <a:p>
            <a:endParaRPr kumimoji="0" lang="en-US" dirty="0"/>
          </a:p>
        </p:txBody>
      </p:sp>
      <p:sp>
        <p:nvSpPr>
          <p:cNvPr id="10" name="Slide Number Placeholder 9"/>
          <p:cNvSpPr>
            <a:spLocks noGrp="1"/>
          </p:cNvSpPr>
          <p:nvPr>
            <p:ph type="sldNum" sz="quarter" idx="12"/>
          </p:nvPr>
        </p:nvSpPr>
        <p:spPr/>
        <p:txBody>
          <a:bodyPr/>
          <a:lstStyle>
            <a:extLst/>
          </a:lstStyle>
          <a:p>
            <a:fld id="{6294C92D-0306-4E69-9CD3-20855E849650}" type="slidenum">
              <a:rPr kumimoji="0" lang="en-US" smtClean="0"/>
              <a:pPr/>
              <a:t>‹#›</a:t>
            </a:fld>
            <a:endParaRPr kumimoji="0" lang="en-US" dirty="0"/>
          </a:p>
        </p:txBody>
      </p:sp>
      <p:sp>
        <p:nvSpPr>
          <p:cNvPr id="8" name="Oval 7"/>
          <p:cNvSpPr/>
          <p:nvPr/>
        </p:nvSpPr>
        <p:spPr>
          <a:xfrm>
            <a:off x="983182" y="1508055"/>
            <a:ext cx="224406" cy="224333"/>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97523" tIns="48761" rIns="97523" bIns="48761" anchor="ctr"/>
          <a:lstStyle>
            <a:extLst/>
          </a:lstStyle>
          <a:p>
            <a:pPr algn="ctr" eaLnBrk="1" latinLnBrk="0" hangingPunct="1"/>
            <a:endParaRPr kumimoji="0" lang="en-US" dirty="0"/>
          </a:p>
        </p:txBody>
      </p:sp>
      <p:sp>
        <p:nvSpPr>
          <p:cNvPr id="9" name="Oval 8"/>
          <p:cNvSpPr/>
          <p:nvPr/>
        </p:nvSpPr>
        <p:spPr>
          <a:xfrm>
            <a:off x="1234723" y="1434687"/>
            <a:ext cx="68297" cy="68275"/>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97523" tIns="48761" rIns="97523" bIns="48761" anchor="ctr"/>
          <a:lstStyle>
            <a:extLst/>
          </a:lstStyle>
          <a:p>
            <a:pPr algn="ctr" eaLnBrk="1" latinLnBrk="0" hangingPunct="1"/>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17581" y="292952"/>
            <a:ext cx="1951355" cy="6241627"/>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219597" y="292953"/>
            <a:ext cx="5935371" cy="6241627"/>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pPr/>
              <a:t>9/26/2013</a:t>
            </a:fld>
            <a:endParaRPr lang="en-US" dirty="0"/>
          </a:p>
        </p:txBody>
      </p:sp>
      <p:sp>
        <p:nvSpPr>
          <p:cNvPr id="5" name="Footer Placeholder 4"/>
          <p:cNvSpPr>
            <a:spLocks noGrp="1"/>
          </p:cNvSpPr>
          <p:nvPr>
            <p:ph type="ftr" sz="quarter" idx="11"/>
          </p:nvPr>
        </p:nvSpPr>
        <p:spPr/>
        <p:txBody>
          <a:bodyPr/>
          <a:lstStyle>
            <a:extLst/>
          </a:lstStyle>
          <a:p>
            <a:endParaRPr kumimoji="0" lang="en-US" dirty="0"/>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pPr/>
              <a:t>‹#›</a:t>
            </a:fld>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487366" y="293689"/>
            <a:ext cx="8782050" cy="12192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87366" y="1706566"/>
            <a:ext cx="8782050" cy="482758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1845604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54189" y="292947"/>
            <a:ext cx="7778182" cy="121920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1754189" y="1544320"/>
            <a:ext cx="7778182" cy="5120640"/>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pPr/>
              <a:t>9/26/2013</a:t>
            </a:fld>
            <a:endParaRPr lang="en-US" dirty="0"/>
          </a:p>
        </p:txBody>
      </p:sp>
      <p:sp>
        <p:nvSpPr>
          <p:cNvPr id="5" name="Footer Placeholder 4"/>
          <p:cNvSpPr>
            <a:spLocks noGrp="1"/>
          </p:cNvSpPr>
          <p:nvPr>
            <p:ph type="ftr" sz="quarter" idx="11"/>
          </p:nvPr>
        </p:nvSpPr>
        <p:spPr/>
        <p:txBody>
          <a:bodyPr/>
          <a:lstStyle>
            <a:extLst/>
          </a:lstStyle>
          <a:p>
            <a:endParaRPr kumimoji="0" lang="en-US" dirty="0"/>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pPr/>
              <a:t>‹#›</a:t>
            </a:fld>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435875" y="-58"/>
            <a:ext cx="7317581" cy="7315258"/>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7523" tIns="48761" rIns="97523" bIns="48761" anchor="ctr"/>
          <a:lstStyle>
            <a:extLst/>
          </a:lstStyle>
          <a:p>
            <a:pPr algn="ctr" eaLnBrk="1" latinLnBrk="0" hangingPunct="1"/>
            <a:endParaRPr kumimoji="0" lang="en-US" dirty="0"/>
          </a:p>
        </p:txBody>
      </p:sp>
      <p:sp>
        <p:nvSpPr>
          <p:cNvPr id="2" name="Title 1"/>
          <p:cNvSpPr>
            <a:spLocks noGrp="1"/>
          </p:cNvSpPr>
          <p:nvPr>
            <p:ph type="title"/>
          </p:nvPr>
        </p:nvSpPr>
        <p:spPr>
          <a:xfrm>
            <a:off x="2751183" y="2773680"/>
            <a:ext cx="6829743" cy="2438400"/>
          </a:xfrm>
        </p:spPr>
        <p:txBody>
          <a:bodyPr anchor="t"/>
          <a:lstStyle>
            <a:lvl1pPr algn="l">
              <a:lnSpc>
                <a:spcPts val="4801"/>
              </a:lnSpc>
              <a:buNone/>
              <a:defRPr sz="43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751183" y="1137920"/>
            <a:ext cx="6829743" cy="1610359"/>
          </a:xfrm>
        </p:spPr>
        <p:txBody>
          <a:bodyPr anchor="b"/>
          <a:lstStyle>
            <a:lvl1pPr marL="19506" indent="0">
              <a:lnSpc>
                <a:spcPts val="2454"/>
              </a:lnSpc>
              <a:spcBef>
                <a:spcPts val="0"/>
              </a:spcBef>
              <a:buNone/>
              <a:defRPr sz="2100">
                <a:solidFill>
                  <a:schemeClr val="tx2">
                    <a:shade val="30000"/>
                    <a:satMod val="150000"/>
                  </a:schemeClr>
                </a:solidFill>
              </a:defRPr>
            </a:lvl1pPr>
            <a:lvl2pPr>
              <a:buNone/>
              <a:defRPr sz="1900">
                <a:solidFill>
                  <a:schemeClr val="tx1">
                    <a:tint val="75000"/>
                  </a:schemeClr>
                </a:solidFill>
              </a:defRPr>
            </a:lvl2pPr>
            <a:lvl3pPr>
              <a:buNone/>
              <a:defRPr sz="1700">
                <a:solidFill>
                  <a:schemeClr val="tx1">
                    <a:tint val="75000"/>
                  </a:schemeClr>
                </a:solidFill>
              </a:defRPr>
            </a:lvl3pPr>
            <a:lvl4pPr>
              <a:buNone/>
              <a:defRPr sz="1500">
                <a:solidFill>
                  <a:schemeClr val="tx1">
                    <a:tint val="75000"/>
                  </a:schemeClr>
                </a:solidFill>
              </a:defRPr>
            </a:lvl4pPr>
            <a:lvl5pPr>
              <a:buNone/>
              <a:defRPr sz="15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pPr/>
              <a:t>9/26/2013</a:t>
            </a:fld>
            <a:endParaRPr lang="en-US" dirty="0"/>
          </a:p>
        </p:txBody>
      </p:sp>
      <p:sp>
        <p:nvSpPr>
          <p:cNvPr id="5" name="Footer Placeholder 4"/>
          <p:cNvSpPr>
            <a:spLocks noGrp="1"/>
          </p:cNvSpPr>
          <p:nvPr>
            <p:ph type="ftr" sz="quarter" idx="11"/>
          </p:nvPr>
        </p:nvSpPr>
        <p:spPr/>
        <p:txBody>
          <a:bodyPr/>
          <a:lstStyle>
            <a:extLst/>
          </a:lstStyle>
          <a:p>
            <a:endParaRPr kumimoji="0" lang="en-US" dirty="0"/>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pPr/>
              <a:t>‹#›</a:t>
            </a:fld>
            <a:endParaRPr kumimoji="0" lang="en-US" dirty="0"/>
          </a:p>
        </p:txBody>
      </p:sp>
      <p:sp>
        <p:nvSpPr>
          <p:cNvPr id="10" name="Rectangle 9"/>
          <p:cNvSpPr/>
          <p:nvPr/>
        </p:nvSpPr>
        <p:spPr bwMode="invGray">
          <a:xfrm>
            <a:off x="2439194" y="0"/>
            <a:ext cx="81306" cy="7315258"/>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97523" tIns="48761" rIns="97523" bIns="48761" anchor="ctr"/>
          <a:lstStyle>
            <a:extLst/>
          </a:lstStyle>
          <a:p>
            <a:pPr algn="ctr" eaLnBrk="1" latinLnBrk="0" hangingPunct="1"/>
            <a:endParaRPr kumimoji="0" lang="en-US" dirty="0"/>
          </a:p>
        </p:txBody>
      </p:sp>
      <p:sp>
        <p:nvSpPr>
          <p:cNvPr id="8" name="Oval 7"/>
          <p:cNvSpPr/>
          <p:nvPr/>
        </p:nvSpPr>
        <p:spPr>
          <a:xfrm>
            <a:off x="2317897" y="3002303"/>
            <a:ext cx="224406" cy="224333"/>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97523" tIns="48761" rIns="97523" bIns="48761" anchor="ctr"/>
          <a:lstStyle>
            <a:extLst/>
          </a:lstStyle>
          <a:p>
            <a:pPr algn="ctr" eaLnBrk="1" latinLnBrk="0" hangingPunct="1"/>
            <a:endParaRPr kumimoji="0" lang="en-US" dirty="0"/>
          </a:p>
        </p:txBody>
      </p:sp>
      <p:sp>
        <p:nvSpPr>
          <p:cNvPr id="9" name="Oval 8"/>
          <p:cNvSpPr/>
          <p:nvPr/>
        </p:nvSpPr>
        <p:spPr>
          <a:xfrm>
            <a:off x="2569439" y="2928928"/>
            <a:ext cx="68297" cy="68275"/>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97523" tIns="48761" rIns="97523" bIns="48761" anchor="ctr"/>
          <a:lstStyle>
            <a:extLst/>
          </a:lstStyle>
          <a:p>
            <a:pPr algn="ctr" eaLnBrk="1" latinLnBrk="0" hangingPunct="1"/>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831469" y="292608"/>
            <a:ext cx="7700901" cy="12192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677988" y="1625600"/>
            <a:ext cx="3756537" cy="4974336"/>
          </a:xfrm>
        </p:spPr>
        <p:txBody>
          <a:bodyPr/>
          <a:lstStyle>
            <a:lvl1pPr>
              <a:defRPr sz="3000"/>
            </a:lvl1pPr>
            <a:lvl2pPr>
              <a:defRPr sz="2600"/>
            </a:lvl2pPr>
            <a:lvl3pPr>
              <a:defRPr sz="2100"/>
            </a:lvl3pPr>
            <a:lvl4pPr>
              <a:defRPr sz="1900"/>
            </a:lvl4pPr>
            <a:lvl5pPr>
              <a:defRPr sz="19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629659" y="1625600"/>
            <a:ext cx="3902710" cy="4974336"/>
          </a:xfrm>
        </p:spPr>
        <p:txBody>
          <a:bodyPr/>
          <a:lstStyle>
            <a:lvl1pPr>
              <a:defRPr sz="3000"/>
            </a:lvl1pPr>
            <a:lvl2pPr>
              <a:defRPr sz="2600"/>
            </a:lvl2pPr>
            <a:lvl3pPr>
              <a:defRPr sz="2100"/>
            </a:lvl3pPr>
            <a:lvl4pPr>
              <a:defRPr sz="1900"/>
            </a:lvl4pPr>
            <a:lvl5pPr>
              <a:defRPr sz="19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pPr/>
              <a:t>9/26/2013</a:t>
            </a:fld>
            <a:endParaRPr lang="en-US" dirty="0"/>
          </a:p>
        </p:txBody>
      </p:sp>
      <p:sp>
        <p:nvSpPr>
          <p:cNvPr id="6" name="Footer Placeholder 5"/>
          <p:cNvSpPr>
            <a:spLocks noGrp="1"/>
          </p:cNvSpPr>
          <p:nvPr>
            <p:ph type="ftr" sz="quarter" idx="11"/>
          </p:nvPr>
        </p:nvSpPr>
        <p:spPr/>
        <p:txBody>
          <a:bodyPr/>
          <a:lstStyle>
            <a:extLst/>
          </a:lstStyle>
          <a:p>
            <a:endParaRPr kumimoji="0" lang="en-US" dirty="0"/>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pPr/>
              <a:t>‹#›</a:t>
            </a:fld>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531813" y="292608"/>
            <a:ext cx="8000556" cy="12192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4AB02A5-4FE5-49D9-9E24-09F23B90C450}" type="datetimeFigureOut">
              <a:rPr lang="en-US" smtClean="0"/>
              <a:pPr/>
              <a:t>9/26/2013</a:t>
            </a:fld>
            <a:endParaRPr lang="en-US" dirty="0"/>
          </a:p>
        </p:txBody>
      </p:sp>
      <p:sp>
        <p:nvSpPr>
          <p:cNvPr id="4" name="Footer Placeholder 3"/>
          <p:cNvSpPr>
            <a:spLocks noGrp="1"/>
          </p:cNvSpPr>
          <p:nvPr>
            <p:ph type="ftr" sz="quarter" idx="11"/>
          </p:nvPr>
        </p:nvSpPr>
        <p:spPr/>
        <p:txBody>
          <a:bodyPr/>
          <a:lstStyle>
            <a:extLst/>
          </a:lstStyle>
          <a:p>
            <a:endParaRPr kumimoji="0" lang="en-US" dirty="0"/>
          </a:p>
        </p:txBody>
      </p:sp>
      <p:sp>
        <p:nvSpPr>
          <p:cNvPr id="5" name="Slide Number Placeholder 4"/>
          <p:cNvSpPr>
            <a:spLocks noGrp="1"/>
          </p:cNvSpPr>
          <p:nvPr>
            <p:ph type="sldNum" sz="quarter" idx="12"/>
          </p:nvPr>
        </p:nvSpPr>
        <p:spPr/>
        <p:txBody>
          <a:bodyPr/>
          <a:lstStyle>
            <a:extLst/>
          </a:lstStyle>
          <a:p>
            <a:fld id="{6294C92D-0306-4E69-9CD3-20855E849650}" type="slidenum">
              <a:rPr kumimoji="0" lang="en-US" smtClean="0"/>
              <a:pPr/>
              <a:t>‹#›</a:t>
            </a:fld>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1830387" y="0"/>
            <a:ext cx="7926388" cy="73152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7523" tIns="48761" rIns="97523" bIns="48761"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54AB02A5-4FE5-49D9-9E24-09F23B90C450}" type="datetimeFigureOut">
              <a:rPr lang="en-US" smtClean="0"/>
              <a:pPr/>
              <a:t>9/26/2013</a:t>
            </a:fld>
            <a:endParaRPr lang="en-US" dirty="0"/>
          </a:p>
        </p:txBody>
      </p:sp>
      <p:sp>
        <p:nvSpPr>
          <p:cNvPr id="3" name="Footer Placeholder 2"/>
          <p:cNvSpPr>
            <a:spLocks noGrp="1"/>
          </p:cNvSpPr>
          <p:nvPr>
            <p:ph type="ftr" sz="quarter" idx="11"/>
          </p:nvPr>
        </p:nvSpPr>
        <p:spPr/>
        <p:txBody>
          <a:bodyPr/>
          <a:lstStyle>
            <a:extLst/>
          </a:lstStyle>
          <a:p>
            <a:endParaRPr kumimoji="0" lang="en-US" dirty="0"/>
          </a:p>
        </p:txBody>
      </p:sp>
      <p:sp>
        <p:nvSpPr>
          <p:cNvPr id="4" name="Slide Number Placeholder 3"/>
          <p:cNvSpPr>
            <a:spLocks noGrp="1"/>
          </p:cNvSpPr>
          <p:nvPr>
            <p:ph type="sldNum" sz="quarter" idx="12"/>
          </p:nvPr>
        </p:nvSpPr>
        <p:spPr/>
        <p:txBody>
          <a:bodyPr/>
          <a:lstStyle>
            <a:extLst/>
          </a:lstStyle>
          <a:p>
            <a:fld id="{6294C92D-0306-4E69-9CD3-20855E849650}" type="slidenum">
              <a:rPr kumimoji="0" lang="en-US" smtClean="0"/>
              <a:pPr/>
              <a:t>‹#›</a:t>
            </a:fld>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54189" y="231230"/>
            <a:ext cx="4065323" cy="1239520"/>
          </a:xfrm>
          <a:ln>
            <a:noFill/>
          </a:ln>
        </p:spPr>
        <p:txBody>
          <a:bodyPr anchor="b"/>
          <a:lstStyle>
            <a:lvl1pPr algn="l">
              <a:lnSpc>
                <a:spcPts val="2134"/>
              </a:lnSpc>
              <a:buNone/>
              <a:defRPr sz="23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1754189" y="1500761"/>
            <a:ext cx="3780463" cy="745067"/>
          </a:xfrm>
        </p:spPr>
        <p:txBody>
          <a:bodyPr/>
          <a:lstStyle>
            <a:lvl1pPr marL="48761" indent="0">
              <a:lnSpc>
                <a:spcPct val="100000"/>
              </a:lnSpc>
              <a:spcBef>
                <a:spcPts val="0"/>
              </a:spcBef>
              <a:buNone/>
              <a:defRPr sz="1500"/>
            </a:lvl1pPr>
            <a:lvl2pPr>
              <a:buNone/>
              <a:defRPr sz="1300"/>
            </a:lvl2pPr>
            <a:lvl3pPr>
              <a:buNone/>
              <a:defRPr sz="1100"/>
            </a:lvl3pPr>
            <a:lvl4pPr>
              <a:buNone/>
              <a:defRPr sz="1000"/>
            </a:lvl4pPr>
            <a:lvl5pPr>
              <a:buNone/>
              <a:defRPr sz="10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754189" y="2275840"/>
            <a:ext cx="8090191" cy="4258734"/>
          </a:xfrm>
        </p:spPr>
        <p:txBody>
          <a:bodyPr/>
          <a:lstStyle>
            <a:lvl1pPr>
              <a:defRPr sz="3400"/>
            </a:lvl1pPr>
            <a:lvl2pPr>
              <a:defRPr sz="3000"/>
            </a:lvl2pPr>
            <a:lvl3pPr>
              <a:defRPr sz="2600"/>
            </a:lvl3pPr>
            <a:lvl4pPr>
              <a:defRPr sz="2100"/>
            </a:lvl4pPr>
            <a:lvl5pPr>
              <a:defRPr sz="21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pPr/>
              <a:t>9/26/2013</a:t>
            </a:fld>
            <a:endParaRPr lang="en-US" dirty="0"/>
          </a:p>
        </p:txBody>
      </p:sp>
      <p:sp>
        <p:nvSpPr>
          <p:cNvPr id="6" name="Footer Placeholder 5"/>
          <p:cNvSpPr>
            <a:spLocks noGrp="1"/>
          </p:cNvSpPr>
          <p:nvPr>
            <p:ph type="ftr" sz="quarter" idx="11"/>
          </p:nvPr>
        </p:nvSpPr>
        <p:spPr/>
        <p:txBody>
          <a:bodyPr/>
          <a:lstStyle>
            <a:extLst/>
          </a:lstStyle>
          <a:p>
            <a:endParaRPr kumimoji="0" lang="en-US" dirty="0"/>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pPr/>
              <a:t>‹#›</a:t>
            </a:fld>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23356" y="1137920"/>
            <a:ext cx="2927033" cy="2113280"/>
          </a:xfrm>
        </p:spPr>
        <p:txBody>
          <a:bodyPr anchor="b">
            <a:noAutofit/>
          </a:bodyPr>
          <a:lstStyle>
            <a:lvl1pPr algn="l">
              <a:buNone/>
              <a:defRPr sz="22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pPr/>
              <a:t>9/26/2013</a:t>
            </a:fld>
            <a:endParaRPr lang="en-US" dirty="0"/>
          </a:p>
        </p:txBody>
      </p:sp>
      <p:sp>
        <p:nvSpPr>
          <p:cNvPr id="6" name="Footer Placeholder 5"/>
          <p:cNvSpPr>
            <a:spLocks noGrp="1"/>
          </p:cNvSpPr>
          <p:nvPr>
            <p:ph type="ftr" sz="quarter" idx="11"/>
          </p:nvPr>
        </p:nvSpPr>
        <p:spPr/>
        <p:txBody>
          <a:bodyPr/>
          <a:lstStyle>
            <a:extLst/>
          </a:lstStyle>
          <a:p>
            <a:endParaRPr kumimoji="0" lang="en-US" dirty="0"/>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pPr/>
              <a:t>‹#›</a:t>
            </a:fld>
            <a:endParaRPr kumimoji="0" lang="en-US" dirty="0"/>
          </a:p>
        </p:txBody>
      </p:sp>
      <p:sp>
        <p:nvSpPr>
          <p:cNvPr id="8" name="Rectangle 7"/>
          <p:cNvSpPr/>
          <p:nvPr/>
        </p:nvSpPr>
        <p:spPr>
          <a:xfrm>
            <a:off x="1708824" y="1752599"/>
            <a:ext cx="4541165" cy="4262121"/>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7523" tIns="292567" rIns="97523" bIns="48761" rtlCol="0" anchor="t">
            <a:normAutofit/>
          </a:bodyPr>
          <a:lstStyle>
            <a:extLst/>
          </a:lstStyle>
          <a:p>
            <a:pPr marL="0" indent="-302319" algn="l" rtl="0" eaLnBrk="1" latinLnBrk="0" hangingPunct="1">
              <a:lnSpc>
                <a:spcPts val="3197"/>
              </a:lnSpc>
              <a:spcBef>
                <a:spcPts val="640"/>
              </a:spcBef>
              <a:buClr>
                <a:schemeClr val="accent1"/>
              </a:buClr>
              <a:buSzPct val="80000"/>
              <a:buFont typeface="Wingdings 2"/>
              <a:buNone/>
            </a:pPr>
            <a:endParaRPr kumimoji="0" lang="en-US" sz="3400" kern="1200" dirty="0">
              <a:solidFill>
                <a:schemeClr val="tx1"/>
              </a:solidFill>
              <a:latin typeface="+mn-lt"/>
              <a:ea typeface="+mn-ea"/>
              <a:cs typeface="+mn-cs"/>
            </a:endParaRPr>
          </a:p>
        </p:txBody>
      </p:sp>
      <p:sp>
        <p:nvSpPr>
          <p:cNvPr id="3" name="Picture Placeholder 2"/>
          <p:cNvSpPr>
            <a:spLocks noGrp="1"/>
          </p:cNvSpPr>
          <p:nvPr>
            <p:ph type="pic" idx="1"/>
          </p:nvPr>
        </p:nvSpPr>
        <p:spPr>
          <a:xfrm>
            <a:off x="1778890" y="1691714"/>
            <a:ext cx="4389793" cy="3276324"/>
          </a:xfrm>
          <a:prstGeom prst="roundRect">
            <a:avLst>
              <a:gd name="adj" fmla="val 783"/>
            </a:avLst>
          </a:prstGeom>
          <a:solidFill>
            <a:schemeClr val="bg2"/>
          </a:solidFill>
          <a:ln w="127000">
            <a:noFill/>
            <a:miter lim="800000"/>
          </a:ln>
          <a:effectLst/>
        </p:spPr>
        <p:txBody>
          <a:bodyPr lIns="97523" tIns="292567" anchor="t"/>
          <a:lstStyle>
            <a:lvl1pPr marL="0" indent="0" algn="l" eaLnBrk="1" latinLnBrk="0" hangingPunct="1">
              <a:buNone/>
              <a:defRPr sz="34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423311" y="1017967"/>
            <a:ext cx="731758" cy="217931"/>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lIns="97523" tIns="48761" rIns="97523" bIns="48761" anchor="ctr"/>
          <a:lstStyle>
            <a:extLst/>
          </a:lstStyle>
          <a:p>
            <a:pPr algn="ctr" eaLnBrk="1" latinLnBrk="0" hangingPunct="1"/>
            <a:endParaRPr kumimoji="0" lang="en-US" dirty="0"/>
          </a:p>
        </p:txBody>
      </p:sp>
      <p:sp>
        <p:nvSpPr>
          <p:cNvPr id="10" name="Flowchart: Process 9"/>
          <p:cNvSpPr/>
          <p:nvPr/>
        </p:nvSpPr>
        <p:spPr>
          <a:xfrm rot="2103354" flipH="1">
            <a:off x="5338982" y="999238"/>
            <a:ext cx="692731" cy="217931"/>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lIns="97523" tIns="48761" rIns="97523" bIns="48761"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1778890" y="5223088"/>
            <a:ext cx="4389793" cy="710353"/>
          </a:xfrm>
        </p:spPr>
        <p:txBody>
          <a:bodyPr anchor="ctr"/>
          <a:lstStyle>
            <a:lvl1pPr marL="0" indent="0" algn="l">
              <a:lnSpc>
                <a:spcPts val="1707"/>
              </a:lnSpc>
              <a:spcBef>
                <a:spcPts val="0"/>
              </a:spcBef>
              <a:buNone/>
              <a:defRPr sz="1500">
                <a:solidFill>
                  <a:srgbClr val="777777"/>
                </a:solidFill>
              </a:defRPr>
            </a:lvl1pPr>
            <a:lvl2pPr>
              <a:defRPr sz="1300"/>
            </a:lvl2pPr>
            <a:lvl3pPr>
              <a:defRPr sz="1100"/>
            </a:lvl3pPr>
            <a:lvl4pPr>
              <a:defRPr sz="1000"/>
            </a:lvl4pPr>
            <a:lvl5pPr>
              <a:defRPr sz="1000"/>
            </a:lvl5pPr>
            <a:extLst/>
          </a:lstStyle>
          <a:p>
            <a:pPr lvl="0" eaLnBrk="1" latinLnBrk="0" hangingPunct="1"/>
            <a:r>
              <a:rPr kumimoji="0"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830387" y="292947"/>
            <a:ext cx="7701982" cy="121920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830387" y="1544320"/>
            <a:ext cx="7701982" cy="512064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pPr/>
              <a:t>9/26/2013</a:t>
            </a:fld>
            <a:endParaRPr lang="en-US" dirty="0"/>
          </a:p>
        </p:txBody>
      </p:sp>
      <p:sp>
        <p:nvSpPr>
          <p:cNvPr id="5" name="Footer Placeholder 4"/>
          <p:cNvSpPr>
            <a:spLocks noGrp="1"/>
          </p:cNvSpPr>
          <p:nvPr>
            <p:ph type="ftr" sz="quarter" idx="11"/>
          </p:nvPr>
        </p:nvSpPr>
        <p:spPr/>
        <p:txBody>
          <a:bodyPr/>
          <a:lstStyle>
            <a:extLst/>
          </a:lstStyle>
          <a:p>
            <a:endParaRPr kumimoji="0" lang="en-US" dirty="0"/>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pPr/>
              <a:t>‹#›</a:t>
            </a:fld>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100000">
              <a:srgbClr val="85C2FF">
                <a:alpha val="0"/>
              </a:srgbClr>
            </a:gs>
            <a:gs pos="6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7" name="Pie 6"/>
          <p:cNvSpPr/>
          <p:nvPr/>
        </p:nvSpPr>
        <p:spPr>
          <a:xfrm>
            <a:off x="-870602" y="-870313"/>
            <a:ext cx="1748715" cy="1748146"/>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lIns="97523" tIns="48761" rIns="97523" bIns="48761" anchor="ctr"/>
          <a:lstStyle>
            <a:extLst/>
          </a:lstStyle>
          <a:p>
            <a:pPr algn="ctr" eaLnBrk="1" latinLnBrk="0" hangingPunct="1"/>
            <a:endParaRPr kumimoji="0" lang="en-US" dirty="0"/>
          </a:p>
        </p:txBody>
      </p:sp>
      <p:sp>
        <p:nvSpPr>
          <p:cNvPr id="8" name="Oval 7"/>
          <p:cNvSpPr/>
          <p:nvPr/>
        </p:nvSpPr>
        <p:spPr>
          <a:xfrm>
            <a:off x="180133" y="22513"/>
            <a:ext cx="1816261" cy="1815670"/>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lIns="97523" tIns="48761" rIns="97523" bIns="48761" anchor="ctr"/>
          <a:lstStyle>
            <a:extLst/>
          </a:lstStyle>
          <a:p>
            <a:pPr algn="ctr" eaLnBrk="1" latinLnBrk="0" hangingPunct="1"/>
            <a:endParaRPr kumimoji="0" lang="en-US" dirty="0"/>
          </a:p>
        </p:txBody>
      </p:sp>
      <p:sp>
        <p:nvSpPr>
          <p:cNvPr id="11" name="Donut 10"/>
          <p:cNvSpPr/>
          <p:nvPr/>
        </p:nvSpPr>
        <p:spPr>
          <a:xfrm rot="2315675">
            <a:off x="195138" y="1125416"/>
            <a:ext cx="1201156" cy="1176132"/>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lIns="97523" tIns="48761" rIns="97523" bIns="48761" anchor="ctr"/>
          <a:lstStyle>
            <a:extLst/>
          </a:lstStyle>
          <a:p>
            <a:pPr algn="ctr" eaLnBrk="1" latinLnBrk="0" hangingPunct="1"/>
            <a:endParaRPr kumimoji="0" lang="en-US" dirty="0"/>
          </a:p>
        </p:txBody>
      </p:sp>
      <p:sp>
        <p:nvSpPr>
          <p:cNvPr id="12" name="Rectangle 11"/>
          <p:cNvSpPr/>
          <p:nvPr/>
        </p:nvSpPr>
        <p:spPr>
          <a:xfrm>
            <a:off x="1080754" y="-58"/>
            <a:ext cx="8676025" cy="7315258"/>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7523" tIns="48761" rIns="97523" bIns="48761" anchor="ctr"/>
          <a:lstStyle>
            <a:extLst/>
          </a:lstStyle>
          <a:p>
            <a:pPr algn="ctr" eaLnBrk="1" latinLnBrk="0" hangingPunct="1"/>
            <a:endParaRPr kumimoji="0" lang="en-US" dirty="0"/>
          </a:p>
        </p:txBody>
      </p:sp>
      <p:sp>
        <p:nvSpPr>
          <p:cNvPr id="5" name="Title Placeholder 4"/>
          <p:cNvSpPr>
            <a:spLocks noGrp="1"/>
          </p:cNvSpPr>
          <p:nvPr>
            <p:ph type="title"/>
          </p:nvPr>
        </p:nvSpPr>
        <p:spPr>
          <a:xfrm>
            <a:off x="1531813" y="292947"/>
            <a:ext cx="8000556" cy="1219200"/>
          </a:xfrm>
          <a:prstGeom prst="rect">
            <a:avLst/>
          </a:prstGeom>
        </p:spPr>
        <p:txBody>
          <a:bodyPr lIns="97523" tIns="48761" rIns="97523" bIns="48761"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531813" y="1544320"/>
            <a:ext cx="8000556" cy="5120640"/>
          </a:xfrm>
          <a:prstGeom prst="rect">
            <a:avLst/>
          </a:prstGeom>
        </p:spPr>
        <p:txBody>
          <a:bodyPr lIns="97523" tIns="48761" rIns="97523" bIns="48761">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821403" y="6725920"/>
            <a:ext cx="2276581" cy="508000"/>
          </a:xfrm>
          <a:prstGeom prst="rect">
            <a:avLst/>
          </a:prstGeom>
        </p:spPr>
        <p:txBody>
          <a:bodyPr lIns="97523" tIns="48761" rIns="97523" bIns="48761" anchor="b"/>
          <a:lstStyle>
            <a:lvl1pPr algn="r" eaLnBrk="1" latinLnBrk="0" hangingPunct="1">
              <a:defRPr kumimoji="0" sz="1300">
                <a:solidFill>
                  <a:schemeClr val="bg2">
                    <a:shade val="50000"/>
                    <a:satMod val="200000"/>
                  </a:schemeClr>
                </a:solidFill>
              </a:defRPr>
            </a:lvl1pPr>
            <a:extLst/>
          </a:lstStyle>
          <a:p>
            <a:pPr algn="r" eaLnBrk="1" latinLnBrk="0" hangingPunct="1"/>
            <a:fld id="{54AB02A5-4FE5-49D9-9E24-09F23B90C450}" type="datetimeFigureOut">
              <a:rPr lang="en-US" smtClean="0"/>
              <a:pPr algn="r" eaLnBrk="1" latinLnBrk="0" hangingPunct="1"/>
              <a:t>9/26/2013</a:t>
            </a:fld>
            <a:endParaRPr lang="en-US" sz="1300" dirty="0">
              <a:solidFill>
                <a:schemeClr val="bg2">
                  <a:shade val="50000"/>
                </a:schemeClr>
              </a:solidFill>
            </a:endParaRPr>
          </a:p>
        </p:txBody>
      </p:sp>
      <p:sp>
        <p:nvSpPr>
          <p:cNvPr id="10" name="Footer Placeholder 9"/>
          <p:cNvSpPr>
            <a:spLocks noGrp="1"/>
          </p:cNvSpPr>
          <p:nvPr>
            <p:ph type="ftr" sz="quarter" idx="3"/>
          </p:nvPr>
        </p:nvSpPr>
        <p:spPr>
          <a:xfrm>
            <a:off x="6097988" y="6725920"/>
            <a:ext cx="3089645" cy="508000"/>
          </a:xfrm>
          <a:prstGeom prst="rect">
            <a:avLst/>
          </a:prstGeom>
        </p:spPr>
        <p:txBody>
          <a:bodyPr lIns="97523" tIns="48761" rIns="97523" bIns="48761" anchor="b"/>
          <a:lstStyle>
            <a:lvl1pPr eaLnBrk="1" latinLnBrk="0" hangingPunct="1">
              <a:defRPr kumimoji="0" sz="1300">
                <a:solidFill>
                  <a:schemeClr val="bg2">
                    <a:shade val="50000"/>
                    <a:satMod val="200000"/>
                  </a:schemeClr>
                </a:solidFill>
                <a:effectLst/>
              </a:defRPr>
            </a:lvl1pPr>
            <a:extLst/>
          </a:lstStyle>
          <a:p>
            <a:endParaRPr kumimoji="0" lang="en-US" sz="1300" dirty="0">
              <a:solidFill>
                <a:schemeClr val="bg2">
                  <a:shade val="50000"/>
                </a:schemeClr>
              </a:solidFill>
              <a:effectLst/>
            </a:endParaRPr>
          </a:p>
        </p:txBody>
      </p:sp>
      <p:sp>
        <p:nvSpPr>
          <p:cNvPr id="22" name="Slide Number Placeholder 21"/>
          <p:cNvSpPr>
            <a:spLocks noGrp="1"/>
          </p:cNvSpPr>
          <p:nvPr>
            <p:ph type="sldNum" sz="quarter" idx="4"/>
          </p:nvPr>
        </p:nvSpPr>
        <p:spPr>
          <a:xfrm>
            <a:off x="9190883" y="6725920"/>
            <a:ext cx="487839" cy="508000"/>
          </a:xfrm>
          <a:prstGeom prst="rect">
            <a:avLst/>
          </a:prstGeom>
        </p:spPr>
        <p:txBody>
          <a:bodyPr lIns="97523" tIns="48761" rIns="97523" bIns="48761" anchor="b"/>
          <a:lstStyle>
            <a:lvl1pPr algn="ctr" eaLnBrk="1" latinLnBrk="0" hangingPunct="1">
              <a:defRPr kumimoji="0" sz="1300">
                <a:solidFill>
                  <a:schemeClr val="bg2">
                    <a:shade val="50000"/>
                    <a:satMod val="200000"/>
                  </a:schemeClr>
                </a:solidFill>
                <a:effectLst/>
              </a:defRPr>
            </a:lvl1pPr>
            <a:extLst/>
          </a:lstStyle>
          <a:p>
            <a:pPr algn="ctr" eaLnBrk="1" latinLnBrk="0" hangingPunct="1"/>
            <a:fld id="{6294C92D-0306-4E69-9CD3-20855E849650}" type="slidenum">
              <a:rPr kumimoji="0" lang="en-US" smtClean="0"/>
              <a:pPr algn="ctr" eaLnBrk="1" latinLnBrk="0" hangingPunct="1"/>
              <a:t>‹#›</a:t>
            </a:fld>
            <a:endParaRPr kumimoji="0" lang="en-US" sz="1300" dirty="0">
              <a:solidFill>
                <a:schemeClr val="bg2">
                  <a:shade val="50000"/>
                </a:schemeClr>
              </a:solidFill>
              <a:effectLst/>
            </a:endParaRPr>
          </a:p>
        </p:txBody>
      </p:sp>
      <p:sp>
        <p:nvSpPr>
          <p:cNvPr id="15" name="Rectangle 14"/>
          <p:cNvSpPr/>
          <p:nvPr/>
        </p:nvSpPr>
        <p:spPr bwMode="invGray">
          <a:xfrm>
            <a:off x="1083002" y="-58"/>
            <a:ext cx="78054" cy="7315258"/>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97523" tIns="48761" rIns="97523" bIns="48761" anchor="ctr"/>
          <a:lstStyle>
            <a:extLst/>
          </a:lstStyle>
          <a:p>
            <a:pPr algn="ctr" eaLnBrk="1" latinLnBrk="0" hangingPunct="1"/>
            <a:endParaRPr kumimoji="0" lang="en-US" dirty="0"/>
          </a:p>
        </p:txBody>
      </p:sp>
      <p:pic>
        <p:nvPicPr>
          <p:cNvPr id="13" name="Picture 12" descr="logo_APPA_3color.png"/>
          <p:cNvPicPr>
            <a:picLocks noChangeAspect="1"/>
          </p:cNvPicPr>
          <p:nvPr/>
        </p:nvPicPr>
        <p:blipFill>
          <a:blip r:embed="rId13" cstate="print"/>
          <a:stretch>
            <a:fillRect/>
          </a:stretch>
        </p:blipFill>
        <p:spPr>
          <a:xfrm>
            <a:off x="153987" y="228601"/>
            <a:ext cx="1676400" cy="1676400"/>
          </a:xfrm>
          <a:prstGeom prst="rect">
            <a:avLst/>
          </a:prstGeom>
        </p:spPr>
      </p:pic>
      <p:pic>
        <p:nvPicPr>
          <p:cNvPr id="14" name="Picture 13" descr="logo_AFORCE_large.png"/>
          <p:cNvPicPr>
            <a:picLocks noChangeAspect="1"/>
          </p:cNvPicPr>
          <p:nvPr/>
        </p:nvPicPr>
        <p:blipFill>
          <a:blip r:embed="rId14" cstate="print"/>
          <a:stretch>
            <a:fillRect/>
          </a:stretch>
        </p:blipFill>
        <p:spPr>
          <a:xfrm>
            <a:off x="7240588" y="6629403"/>
            <a:ext cx="2343150" cy="509381"/>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 id="2147483668" r:id="rId7"/>
    <p:sldLayoutId id="2147483669" r:id="rId8"/>
    <p:sldLayoutId id="2147483670" r:id="rId9"/>
    <p:sldLayoutId id="2147483671" r:id="rId10"/>
    <p:sldLayoutId id="2147483672" r:id="rId11"/>
  </p:sldLayoutIdLst>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xStyles>
    <p:titleStyle>
      <a:lvl1pPr algn="l" rtl="0" eaLnBrk="1" latinLnBrk="0" hangingPunct="1">
        <a:spcBef>
          <a:spcPct val="0"/>
        </a:spcBef>
        <a:buNone/>
        <a:defRPr kumimoji="0" sz="46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90089" indent="-302319" algn="l" rtl="0" eaLnBrk="1" latinLnBrk="0" hangingPunct="1">
        <a:lnSpc>
          <a:spcPct val="100000"/>
        </a:lnSpc>
        <a:spcBef>
          <a:spcPts val="640"/>
        </a:spcBef>
        <a:buClr>
          <a:schemeClr val="accent1"/>
        </a:buClr>
        <a:buSzPct val="80000"/>
        <a:buFont typeface="Wingdings 2"/>
        <a:buChar char=""/>
        <a:defRPr kumimoji="0" sz="3400" kern="1200">
          <a:solidFill>
            <a:schemeClr val="tx1"/>
          </a:solidFill>
          <a:latin typeface="+mn-lt"/>
          <a:ea typeface="+mn-ea"/>
          <a:cs typeface="+mn-cs"/>
        </a:defRPr>
      </a:lvl1pPr>
      <a:lvl2pPr marL="682657" indent="-253558" algn="l" rtl="0" eaLnBrk="1" latinLnBrk="0" hangingPunct="1">
        <a:lnSpc>
          <a:spcPct val="100000"/>
        </a:lnSpc>
        <a:spcBef>
          <a:spcPts val="587"/>
        </a:spcBef>
        <a:buClr>
          <a:schemeClr val="accent1"/>
        </a:buClr>
        <a:buFont typeface="Verdana"/>
        <a:buChar char="◦"/>
        <a:defRPr kumimoji="0" sz="3000" kern="1200">
          <a:solidFill>
            <a:schemeClr val="tx1"/>
          </a:solidFill>
          <a:latin typeface="+mn-lt"/>
          <a:ea typeface="+mn-ea"/>
          <a:cs typeface="+mn-cs"/>
        </a:defRPr>
      </a:lvl2pPr>
      <a:lvl3pPr marL="945966" indent="-243805" algn="l" rtl="0" eaLnBrk="1" latinLnBrk="0" hangingPunct="1">
        <a:lnSpc>
          <a:spcPct val="100000"/>
        </a:lnSpc>
        <a:spcBef>
          <a:spcPct val="20000"/>
        </a:spcBef>
        <a:buClr>
          <a:schemeClr val="accent2"/>
        </a:buClr>
        <a:buFont typeface="Wingdings 2"/>
        <a:buChar char=""/>
        <a:defRPr kumimoji="0" sz="2600" kern="1200">
          <a:solidFill>
            <a:schemeClr val="tx1"/>
          </a:solidFill>
          <a:latin typeface="+mn-lt"/>
          <a:ea typeface="+mn-ea"/>
          <a:cs typeface="+mn-cs"/>
        </a:defRPr>
      </a:lvl3pPr>
      <a:lvl4pPr marL="1170268" indent="-185294" algn="l" rtl="0" eaLnBrk="1" latinLnBrk="0" hangingPunct="1">
        <a:lnSpc>
          <a:spcPct val="100000"/>
        </a:lnSpc>
        <a:spcBef>
          <a:spcPct val="20000"/>
        </a:spcBef>
        <a:buClr>
          <a:schemeClr val="accent3"/>
        </a:buClr>
        <a:buFont typeface="Wingdings 2"/>
        <a:buChar char=""/>
        <a:defRPr kumimoji="0" sz="2100" kern="1200">
          <a:solidFill>
            <a:schemeClr val="tx1"/>
          </a:solidFill>
          <a:latin typeface="+mn-lt"/>
          <a:ea typeface="+mn-ea"/>
          <a:cs typeface="+mn-cs"/>
        </a:defRPr>
      </a:lvl4pPr>
      <a:lvl5pPr marL="1384817" indent="-195044" algn="l" rtl="0" eaLnBrk="1" latinLnBrk="0" hangingPunct="1">
        <a:lnSpc>
          <a:spcPct val="100000"/>
        </a:lnSpc>
        <a:spcBef>
          <a:spcPct val="20000"/>
        </a:spcBef>
        <a:buClr>
          <a:schemeClr val="accent4"/>
        </a:buClr>
        <a:buFont typeface="Wingdings 2"/>
        <a:buChar char=""/>
        <a:defRPr kumimoji="0" sz="2100" kern="1200">
          <a:solidFill>
            <a:schemeClr val="tx1"/>
          </a:solidFill>
          <a:latin typeface="+mn-lt"/>
          <a:ea typeface="+mn-ea"/>
          <a:cs typeface="+mn-cs"/>
        </a:defRPr>
      </a:lvl5pPr>
      <a:lvl6pPr marL="1609117" indent="-195044" algn="l" rtl="0" eaLnBrk="1" latinLnBrk="0" hangingPunct="1">
        <a:lnSpc>
          <a:spcPct val="100000"/>
        </a:lnSpc>
        <a:spcBef>
          <a:spcPct val="20000"/>
        </a:spcBef>
        <a:buClr>
          <a:schemeClr val="accent5"/>
        </a:buClr>
        <a:buFont typeface="Wingdings 2"/>
        <a:buChar char=""/>
        <a:defRPr kumimoji="0" sz="2100" kern="1200">
          <a:solidFill>
            <a:schemeClr val="tx1"/>
          </a:solidFill>
          <a:latin typeface="+mn-lt"/>
          <a:ea typeface="+mn-ea"/>
          <a:cs typeface="+mn-cs"/>
        </a:defRPr>
      </a:lvl6pPr>
      <a:lvl7pPr marL="1833420" indent="-195044" algn="l" rtl="0" eaLnBrk="1" latinLnBrk="0" hangingPunct="1">
        <a:lnSpc>
          <a:spcPct val="100000"/>
        </a:lnSpc>
        <a:spcBef>
          <a:spcPct val="20000"/>
        </a:spcBef>
        <a:buClr>
          <a:schemeClr val="accent6"/>
        </a:buClr>
        <a:buFont typeface="Wingdings 2"/>
        <a:buChar char=""/>
        <a:defRPr kumimoji="0" sz="2100" kern="1200">
          <a:solidFill>
            <a:schemeClr val="tx1"/>
          </a:solidFill>
          <a:latin typeface="+mn-lt"/>
          <a:ea typeface="+mn-ea"/>
          <a:cs typeface="+mn-cs"/>
        </a:defRPr>
      </a:lvl7pPr>
      <a:lvl8pPr marL="2047969" indent="-195044" algn="l" rtl="0" eaLnBrk="1" latinLnBrk="0" hangingPunct="1">
        <a:lnSpc>
          <a:spcPct val="100000"/>
        </a:lnSpc>
        <a:spcBef>
          <a:spcPct val="20000"/>
        </a:spcBef>
        <a:buClr>
          <a:schemeClr val="accent6"/>
        </a:buClr>
        <a:buFont typeface="Wingdings 2"/>
        <a:buChar char=""/>
        <a:defRPr kumimoji="0" sz="2100" kern="1200">
          <a:solidFill>
            <a:schemeClr val="tx1"/>
          </a:solidFill>
          <a:latin typeface="+mn-lt"/>
          <a:ea typeface="+mn-ea"/>
          <a:cs typeface="+mn-cs"/>
        </a:defRPr>
      </a:lvl8pPr>
      <a:lvl9pPr marL="2272270" indent="-195044" algn="l" rtl="0" eaLnBrk="1" latinLnBrk="0" hangingPunct="1">
        <a:lnSpc>
          <a:spcPct val="100000"/>
        </a:lnSpc>
        <a:spcBef>
          <a:spcPct val="20000"/>
        </a:spcBef>
        <a:buClr>
          <a:schemeClr val="accent6"/>
        </a:buClr>
        <a:buFont typeface="Wingdings 2"/>
        <a:buChar char=""/>
        <a:defRPr kumimoji="0" sz="21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87612" algn="l" rtl="0" eaLnBrk="1" latinLnBrk="0" hangingPunct="1">
        <a:defRPr kumimoji="0" kern="1200">
          <a:solidFill>
            <a:schemeClr val="tx1"/>
          </a:solidFill>
          <a:latin typeface="+mn-lt"/>
          <a:ea typeface="+mn-ea"/>
          <a:cs typeface="+mn-cs"/>
        </a:defRPr>
      </a:lvl2pPr>
      <a:lvl3pPr marL="975224" algn="l" rtl="0" eaLnBrk="1" latinLnBrk="0" hangingPunct="1">
        <a:defRPr kumimoji="0" kern="1200">
          <a:solidFill>
            <a:schemeClr val="tx1"/>
          </a:solidFill>
          <a:latin typeface="+mn-lt"/>
          <a:ea typeface="+mn-ea"/>
          <a:cs typeface="+mn-cs"/>
        </a:defRPr>
      </a:lvl3pPr>
      <a:lvl4pPr marL="1462836" algn="l" rtl="0" eaLnBrk="1" latinLnBrk="0" hangingPunct="1">
        <a:defRPr kumimoji="0" kern="1200">
          <a:solidFill>
            <a:schemeClr val="tx1"/>
          </a:solidFill>
          <a:latin typeface="+mn-lt"/>
          <a:ea typeface="+mn-ea"/>
          <a:cs typeface="+mn-cs"/>
        </a:defRPr>
      </a:lvl4pPr>
      <a:lvl5pPr marL="1950446" algn="l" rtl="0" eaLnBrk="1" latinLnBrk="0" hangingPunct="1">
        <a:defRPr kumimoji="0" kern="1200">
          <a:solidFill>
            <a:schemeClr val="tx1"/>
          </a:solidFill>
          <a:latin typeface="+mn-lt"/>
          <a:ea typeface="+mn-ea"/>
          <a:cs typeface="+mn-cs"/>
        </a:defRPr>
      </a:lvl5pPr>
      <a:lvl6pPr marL="2438058" algn="l" rtl="0" eaLnBrk="1" latinLnBrk="0" hangingPunct="1">
        <a:defRPr kumimoji="0" kern="1200">
          <a:solidFill>
            <a:schemeClr val="tx1"/>
          </a:solidFill>
          <a:latin typeface="+mn-lt"/>
          <a:ea typeface="+mn-ea"/>
          <a:cs typeface="+mn-cs"/>
        </a:defRPr>
      </a:lvl6pPr>
      <a:lvl7pPr marL="2925670" algn="l" rtl="0" eaLnBrk="1" latinLnBrk="0" hangingPunct="1">
        <a:defRPr kumimoji="0" kern="1200">
          <a:solidFill>
            <a:schemeClr val="tx1"/>
          </a:solidFill>
          <a:latin typeface="+mn-lt"/>
          <a:ea typeface="+mn-ea"/>
          <a:cs typeface="+mn-cs"/>
        </a:defRPr>
      </a:lvl7pPr>
      <a:lvl8pPr marL="3413281" algn="l" rtl="0" eaLnBrk="1" latinLnBrk="0" hangingPunct="1">
        <a:defRPr kumimoji="0" kern="1200">
          <a:solidFill>
            <a:schemeClr val="tx1"/>
          </a:solidFill>
          <a:latin typeface="+mn-lt"/>
          <a:ea typeface="+mn-ea"/>
          <a:cs typeface="+mn-cs"/>
        </a:defRPr>
      </a:lvl8pPr>
      <a:lvl9pPr marL="3900894"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amatz@csg.org"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txBox="1">
            <a:spLocks/>
          </p:cNvSpPr>
          <p:nvPr/>
        </p:nvSpPr>
        <p:spPr>
          <a:xfrm>
            <a:off x="1528561" y="1716505"/>
            <a:ext cx="7932284" cy="1570330"/>
          </a:xfrm>
          <a:prstGeom prst="rect">
            <a:avLst/>
          </a:prstGeom>
        </p:spPr>
        <p:txBody>
          <a:bodyPr lIns="97523" tIns="48761" rIns="97523" bIns="48761" anchor="ctr">
            <a:normAutofit lnSpcReduction="10000"/>
          </a:bodyPr>
          <a:lstStyle>
            <a:lvl1pPr algn="l" rtl="0" eaLnBrk="1" latinLnBrk="0" hangingPunct="1">
              <a:spcBef>
                <a:spcPct val="0"/>
              </a:spcBef>
              <a:buNone/>
              <a:defRPr kumimoji="0" sz="46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fontAlgn="auto">
              <a:spcAft>
                <a:spcPts val="0"/>
              </a:spcAft>
            </a:pPr>
            <a:r>
              <a:rPr lang="en-US" sz="4000" dirty="0" smtClean="0"/>
              <a:t>The ICAOS’ Offender Transfer Notification Service (OTNS)</a:t>
            </a:r>
          </a:p>
          <a:p>
            <a:pPr fontAlgn="auto">
              <a:spcAft>
                <a:spcPts val="0"/>
              </a:spcAft>
            </a:pPr>
            <a:r>
              <a:rPr lang="en-US" sz="2000" i="1" dirty="0" smtClean="0"/>
              <a:t>A New Source of Intelligence Information for Fusion Centers</a:t>
            </a:r>
          </a:p>
        </p:txBody>
      </p:sp>
      <p:sp>
        <p:nvSpPr>
          <p:cNvPr id="4" name="Rectangle 3"/>
          <p:cNvSpPr/>
          <p:nvPr/>
        </p:nvSpPr>
        <p:spPr>
          <a:xfrm>
            <a:off x="1528561" y="5410200"/>
            <a:ext cx="7932284" cy="1107979"/>
          </a:xfrm>
          <a:prstGeom prst="rect">
            <a:avLst/>
          </a:prstGeom>
          <a:solidFill>
            <a:schemeClr val="accent6">
              <a:lumMod val="20000"/>
              <a:lumOff val="80000"/>
            </a:schemeClr>
          </a:solidFill>
        </p:spPr>
        <p:txBody>
          <a:bodyPr wrap="square" lIns="91424" tIns="45712" rIns="91424" bIns="45712">
            <a:spAutoFit/>
          </a:bodyPr>
          <a:lstStyle/>
          <a:p>
            <a:r>
              <a:rPr lang="en-US" sz="1100" dirty="0"/>
              <a:t>This webinar was supported by Cooperative Agreement Number </a:t>
            </a:r>
            <a:r>
              <a:rPr lang="en-US" sz="1100" dirty="0" smtClean="0"/>
              <a:t>2010-DB-BX-K021 </a:t>
            </a:r>
            <a:r>
              <a:rPr lang="en-US" sz="1100" dirty="0"/>
              <a:t>awarded by the Bureau of Justice Assistance. The Bureau of Justice Assistance is a component of the Office of Justice Programs, which also includes the Bureau of Justice Statistics, the National Institute of Justice, the Office of Juvenile Justice and Delinquency Prevention, and the Office for Victims of Crime. Points of view in this webinar and related documents are those of the authors and do not represent the official policies or positions of the United States Department of Justice.</a:t>
            </a:r>
          </a:p>
        </p:txBody>
      </p:sp>
      <p:sp>
        <p:nvSpPr>
          <p:cNvPr id="2" name="TextBox 1"/>
          <p:cNvSpPr txBox="1"/>
          <p:nvPr/>
        </p:nvSpPr>
        <p:spPr>
          <a:xfrm>
            <a:off x="1514382" y="3689131"/>
            <a:ext cx="7932284" cy="1508105"/>
          </a:xfrm>
          <a:prstGeom prst="rect">
            <a:avLst/>
          </a:prstGeom>
          <a:noFill/>
        </p:spPr>
        <p:txBody>
          <a:bodyPr wrap="square" rtlCol="0">
            <a:spAutoFit/>
          </a:bodyPr>
          <a:lstStyle/>
          <a:p>
            <a:r>
              <a:rPr lang="en-US" sz="1400" dirty="0" smtClean="0">
                <a:latin typeface="+mn-lt"/>
              </a:rPr>
              <a:t>Presented by;</a:t>
            </a:r>
          </a:p>
          <a:p>
            <a:endParaRPr lang="en-US" sz="800" dirty="0" smtClean="0">
              <a:latin typeface="+mn-lt"/>
            </a:endParaRPr>
          </a:p>
          <a:p>
            <a:r>
              <a:rPr lang="en-US" sz="1400" dirty="0" smtClean="0">
                <a:latin typeface="+mn-lt"/>
              </a:rPr>
              <a:t>Harry Hageman (ICAOS)</a:t>
            </a:r>
          </a:p>
          <a:p>
            <a:r>
              <a:rPr lang="en-US" sz="1400" dirty="0" smtClean="0">
                <a:latin typeface="+mn-lt"/>
              </a:rPr>
              <a:t>Gloria Brewer (NYSIC)</a:t>
            </a:r>
          </a:p>
          <a:p>
            <a:r>
              <a:rPr lang="en-US" sz="1400" dirty="0" smtClean="0">
                <a:latin typeface="+mn-lt"/>
              </a:rPr>
              <a:t>Yogesh Chawla (SEARCH)</a:t>
            </a:r>
          </a:p>
          <a:p>
            <a:r>
              <a:rPr lang="en-US" sz="1400" dirty="0" smtClean="0">
                <a:latin typeface="+mn-lt"/>
              </a:rPr>
              <a:t>Adam Matz (APPA)</a:t>
            </a:r>
          </a:p>
          <a:p>
            <a:r>
              <a:rPr lang="en-US" sz="1400" dirty="0" smtClean="0">
                <a:latin typeface="+mn-lt"/>
              </a:rPr>
              <a:t>David Lewis (BJA)</a:t>
            </a:r>
            <a:endParaRPr lang="en-US" sz="1400" dirty="0">
              <a:latin typeface="+mn-lt"/>
            </a:endParaRPr>
          </a:p>
        </p:txBody>
      </p:sp>
    </p:spTree>
    <p:extLst>
      <p:ext uri="{BB962C8B-B14F-4D97-AF65-F5344CB8AC3E}">
        <p14:creationId xmlns:p14="http://schemas.microsoft.com/office/powerpoint/2010/main" val="31384114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en-US" sz="4400" dirty="0" smtClean="0"/>
              <a:t>Global Standards Package</a:t>
            </a:r>
            <a:endParaRPr lang="en-US" sz="4400" dirty="0"/>
          </a:p>
        </p:txBody>
      </p:sp>
      <p:sp>
        <p:nvSpPr>
          <p:cNvPr id="3" name="Content Placeholder 2"/>
          <p:cNvSpPr>
            <a:spLocks noGrp="1"/>
          </p:cNvSpPr>
          <p:nvPr>
            <p:ph idx="1"/>
          </p:nvPr>
        </p:nvSpPr>
        <p:spPr/>
        <p:txBody>
          <a:bodyPr>
            <a:normAutofit/>
          </a:bodyPr>
          <a:lstStyle/>
          <a:p>
            <a:r>
              <a:rPr lang="en-US" b="1" dirty="0"/>
              <a:t>National Information Exchange Model (NIEM)</a:t>
            </a:r>
            <a:r>
              <a:rPr lang="en-US" dirty="0"/>
              <a:t/>
            </a:r>
            <a:br>
              <a:rPr lang="en-US" dirty="0"/>
            </a:br>
            <a:r>
              <a:rPr lang="en-US" dirty="0"/>
              <a:t>NIEM helps to eliminate confusion associated with different data definitions across law enforcement and public organizations by providing a common vocabulary to ensure consistency and understanding among state, federal, and local agencies</a:t>
            </a:r>
            <a:r>
              <a:rPr lang="en-US" dirty="0" smtClean="0"/>
              <a:t>.</a:t>
            </a:r>
            <a:endParaRPr lang="en-US" dirty="0"/>
          </a:p>
        </p:txBody>
      </p:sp>
    </p:spTree>
    <p:extLst>
      <p:ext uri="{BB962C8B-B14F-4D97-AF65-F5344CB8AC3E}">
        <p14:creationId xmlns:p14="http://schemas.microsoft.com/office/powerpoint/2010/main" val="30636104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en-US" sz="4400" dirty="0" smtClean="0"/>
              <a:t>Global Standards Package</a:t>
            </a:r>
            <a:endParaRPr lang="en-US" sz="4400" dirty="0"/>
          </a:p>
        </p:txBody>
      </p:sp>
      <p:sp>
        <p:nvSpPr>
          <p:cNvPr id="3" name="Content Placeholder 2"/>
          <p:cNvSpPr>
            <a:spLocks noGrp="1"/>
          </p:cNvSpPr>
          <p:nvPr>
            <p:ph idx="1"/>
          </p:nvPr>
        </p:nvSpPr>
        <p:spPr/>
        <p:txBody>
          <a:bodyPr>
            <a:normAutofit lnSpcReduction="10000"/>
          </a:bodyPr>
          <a:lstStyle/>
          <a:p>
            <a:r>
              <a:rPr lang="en-US" b="1" dirty="0"/>
              <a:t>Global Reference Architecture (GRA) </a:t>
            </a:r>
            <a:br>
              <a:rPr lang="en-US" b="1" dirty="0"/>
            </a:br>
            <a:r>
              <a:rPr lang="en-US" dirty="0"/>
              <a:t>The GRA offers guidance on the design, specification, and implementation of </a:t>
            </a:r>
            <a:r>
              <a:rPr lang="en-US" b="1" i="1" u="sng" dirty="0" smtClean="0"/>
              <a:t>services </a:t>
            </a:r>
            <a:r>
              <a:rPr lang="en-US" i="1" dirty="0" smtClean="0"/>
              <a:t>(e.g. Web Services)</a:t>
            </a:r>
            <a:r>
              <a:rPr lang="en-US" dirty="0" smtClean="0"/>
              <a:t> </a:t>
            </a:r>
            <a:r>
              <a:rPr lang="en-US" dirty="0"/>
              <a:t>and related </a:t>
            </a:r>
            <a:r>
              <a:rPr lang="en-US" dirty="0" smtClean="0"/>
              <a:t>infrastructure</a:t>
            </a:r>
          </a:p>
          <a:p>
            <a:r>
              <a:rPr lang="en-US" dirty="0"/>
              <a:t>A</a:t>
            </a:r>
            <a:r>
              <a:rPr lang="en-US" dirty="0" smtClean="0"/>
              <a:t>n </a:t>
            </a:r>
            <a:r>
              <a:rPr lang="en-US" dirty="0"/>
              <a:t>architectural solution to sharing information through external exchanges and common </a:t>
            </a:r>
            <a:r>
              <a:rPr lang="en-US" b="1" i="1" u="sng" dirty="0"/>
              <a:t>messaging</a:t>
            </a:r>
            <a:r>
              <a:rPr lang="en-US" dirty="0"/>
              <a:t> standards between information sharing systems.</a:t>
            </a:r>
          </a:p>
        </p:txBody>
      </p:sp>
    </p:spTree>
    <p:extLst>
      <p:ext uri="{BB962C8B-B14F-4D97-AF65-F5344CB8AC3E}">
        <p14:creationId xmlns:p14="http://schemas.microsoft.com/office/powerpoint/2010/main" val="14041596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Pilot: NYSIC</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New York State Intelligence Center (NYSIC)</a:t>
            </a:r>
          </a:p>
          <a:p>
            <a:pPr lvl="1"/>
            <a:r>
              <a:rPr lang="en-US" dirty="0" smtClean="0"/>
              <a:t>One centralized fusion center for the state of New York</a:t>
            </a:r>
          </a:p>
          <a:p>
            <a:pPr lvl="2"/>
            <a:r>
              <a:rPr lang="en-US" dirty="0" smtClean="0"/>
              <a:t>Serves 570 local law enforcement agencies</a:t>
            </a:r>
          </a:p>
          <a:p>
            <a:pPr lvl="2"/>
            <a:r>
              <a:rPr lang="en-US" dirty="0" smtClean="0"/>
              <a:t>Field intelligence officers in 95% of agencies</a:t>
            </a:r>
          </a:p>
          <a:p>
            <a:pPr lvl="2"/>
            <a:r>
              <a:rPr lang="en-US" dirty="0" smtClean="0"/>
              <a:t>Borders Canada and tribal lands</a:t>
            </a:r>
          </a:p>
          <a:p>
            <a:pPr lvl="1"/>
            <a:r>
              <a:rPr lang="en-US" dirty="0" smtClean="0"/>
              <a:t>All-crimes orientation</a:t>
            </a:r>
          </a:p>
          <a:p>
            <a:pPr lvl="1"/>
            <a:r>
              <a:rPr lang="en-US" dirty="0" smtClean="0"/>
              <a:t>Merges expertise of investigators with data analysts</a:t>
            </a:r>
          </a:p>
          <a:p>
            <a:pPr lvl="1"/>
            <a:r>
              <a:rPr lang="en-US" dirty="0" smtClean="0"/>
              <a:t>Utilizes two federated search tools</a:t>
            </a:r>
          </a:p>
          <a:p>
            <a:pPr lvl="2"/>
            <a:r>
              <a:rPr lang="en-US" dirty="0" smtClean="0"/>
              <a:t>Access to over 25 databases (e.g., </a:t>
            </a:r>
            <a:r>
              <a:rPr lang="en-US" dirty="0" err="1" smtClean="0"/>
              <a:t>Mugshots</a:t>
            </a:r>
            <a:r>
              <a:rPr lang="en-US" dirty="0" smtClean="0"/>
              <a:t>)</a:t>
            </a:r>
            <a:endParaRPr lang="en-US" dirty="0"/>
          </a:p>
        </p:txBody>
      </p:sp>
    </p:spTree>
    <p:extLst>
      <p:ext uri="{BB962C8B-B14F-4D97-AF65-F5344CB8AC3E}">
        <p14:creationId xmlns:p14="http://schemas.microsoft.com/office/powerpoint/2010/main" val="34436459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NSECC</a:t>
            </a:r>
            <a:endParaRPr lang="en-US" dirty="0"/>
          </a:p>
        </p:txBody>
      </p:sp>
      <p:sp>
        <p:nvSpPr>
          <p:cNvPr id="3" name="Content Placeholder 2"/>
          <p:cNvSpPr>
            <a:spLocks noGrp="1"/>
          </p:cNvSpPr>
          <p:nvPr>
            <p:ph idx="1"/>
          </p:nvPr>
        </p:nvSpPr>
        <p:spPr/>
        <p:txBody>
          <a:bodyPr>
            <a:normAutofit lnSpcReduction="10000"/>
          </a:bodyPr>
          <a:lstStyle/>
          <a:p>
            <a:r>
              <a:rPr lang="en-US" dirty="0" smtClean="0"/>
              <a:t>National Shared Execution Context Cloud (NSECC)</a:t>
            </a:r>
          </a:p>
          <a:p>
            <a:pPr lvl="1"/>
            <a:r>
              <a:rPr lang="en-US" dirty="0" smtClean="0"/>
              <a:t>Serves intermediary role</a:t>
            </a:r>
          </a:p>
          <a:p>
            <a:pPr lvl="1"/>
            <a:r>
              <a:rPr lang="en-US" dirty="0" smtClean="0"/>
              <a:t>Supports national-level capabilities and interstate interactions</a:t>
            </a:r>
          </a:p>
          <a:p>
            <a:pPr lvl="1"/>
            <a:r>
              <a:rPr lang="en-US" dirty="0" smtClean="0"/>
              <a:t>Leverages Global Standards Package (GSP) and Global Reference Architecture (GRA)</a:t>
            </a:r>
          </a:p>
          <a:p>
            <a:pPr lvl="1"/>
            <a:r>
              <a:rPr lang="en-US" dirty="0" smtClean="0"/>
              <a:t>Supports three BJA-funded projects</a:t>
            </a:r>
          </a:p>
          <a:p>
            <a:pPr lvl="2"/>
            <a:r>
              <a:rPr lang="en-US" dirty="0" smtClean="0"/>
              <a:t>SORNA exchange</a:t>
            </a:r>
          </a:p>
          <a:p>
            <a:pPr lvl="2"/>
            <a:r>
              <a:rPr lang="en-US" dirty="0" smtClean="0"/>
              <a:t>ICAOS/ICOTS exchange</a:t>
            </a:r>
          </a:p>
          <a:p>
            <a:pPr lvl="2"/>
            <a:r>
              <a:rPr lang="en-US" dirty="0" smtClean="0"/>
              <a:t>Federated search capabilities</a:t>
            </a:r>
          </a:p>
          <a:p>
            <a:pPr lvl="2"/>
            <a:endParaRPr lang="en-US" dirty="0"/>
          </a:p>
        </p:txBody>
      </p:sp>
    </p:spTree>
    <p:extLst>
      <p:ext uri="{BB962C8B-B14F-4D97-AF65-F5344CB8AC3E}">
        <p14:creationId xmlns:p14="http://schemas.microsoft.com/office/powerpoint/2010/main" val="37737993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Information Shared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55492533"/>
              </p:ext>
            </p:extLst>
          </p:nvPr>
        </p:nvGraphicFramePr>
        <p:xfrm>
          <a:off x="1906587" y="1523999"/>
          <a:ext cx="7391400" cy="5047488"/>
        </p:xfrm>
        <a:graphic>
          <a:graphicData uri="http://schemas.openxmlformats.org/drawingml/2006/table">
            <a:tbl>
              <a:tblPr firstRow="1" firstCol="1" bandRow="1"/>
              <a:tblGrid>
                <a:gridCol w="3739100"/>
                <a:gridCol w="3652300"/>
              </a:tblGrid>
              <a:tr h="279400">
                <a:tc>
                  <a:txBody>
                    <a:bodyPr/>
                    <a:lstStyle/>
                    <a:p>
                      <a:pPr marL="285750" marR="0" indent="-285750">
                        <a:lnSpc>
                          <a:spcPct val="115000"/>
                        </a:lnSpc>
                        <a:spcBef>
                          <a:spcPts val="0"/>
                        </a:spcBef>
                        <a:spcAft>
                          <a:spcPts val="0"/>
                        </a:spcAft>
                        <a:buFont typeface="Arial" panose="020B0604020202020204" pitchFamily="34" charset="0"/>
                        <a:buChar char="•"/>
                      </a:pPr>
                      <a:r>
                        <a:rPr lang="en-US" sz="1600" dirty="0">
                          <a:solidFill>
                            <a:srgbClr val="000000"/>
                          </a:solidFill>
                          <a:effectLst/>
                          <a:latin typeface="Calibri"/>
                          <a:ea typeface="Times New Roman"/>
                          <a:cs typeface="Times New Roman"/>
                        </a:rPr>
                        <a:t>Probationer</a:t>
                      </a:r>
                      <a:endParaRPr lang="en-US" sz="1400" dirty="0">
                        <a:effectLst/>
                        <a:latin typeface="Calibri"/>
                        <a:ea typeface="Calibri"/>
                        <a:cs typeface="Times New Roman"/>
                      </a:endParaRPr>
                    </a:p>
                  </a:txBody>
                  <a:tcPr marL="68580" marR="68580" marT="0" marB="0">
                    <a:lnL>
                      <a:noFill/>
                    </a:lnL>
                    <a:lnR>
                      <a:noFill/>
                    </a:lnR>
                    <a:lnT>
                      <a:noFill/>
                    </a:lnT>
                    <a:lnB>
                      <a:noFill/>
                    </a:lnB>
                  </a:tcPr>
                </a:tc>
                <a:tc>
                  <a:txBody>
                    <a:bodyPr/>
                    <a:lstStyle/>
                    <a:p>
                      <a:pPr marL="285750" marR="0" indent="-285750">
                        <a:lnSpc>
                          <a:spcPct val="115000"/>
                        </a:lnSpc>
                        <a:spcBef>
                          <a:spcPts val="0"/>
                        </a:spcBef>
                        <a:spcAft>
                          <a:spcPts val="1000"/>
                        </a:spcAft>
                        <a:buFont typeface="Arial" panose="020B0604020202020204" pitchFamily="34" charset="0"/>
                        <a:buChar char="•"/>
                      </a:pPr>
                      <a:r>
                        <a:rPr lang="en-US" sz="1600" dirty="0">
                          <a:solidFill>
                            <a:srgbClr val="000000"/>
                          </a:solidFill>
                          <a:effectLst/>
                          <a:latin typeface="Calibri"/>
                          <a:ea typeface="Times New Roman"/>
                          <a:cs typeface="Times New Roman"/>
                        </a:rPr>
                        <a:t>Compact Offender Address</a:t>
                      </a:r>
                      <a:endParaRPr lang="en-US" sz="1400" dirty="0">
                        <a:effectLst/>
                        <a:latin typeface="Calibri"/>
                        <a:ea typeface="Calibri"/>
                        <a:cs typeface="Times New Roman"/>
                      </a:endParaRPr>
                    </a:p>
                  </a:txBody>
                  <a:tcPr marL="68580" marR="68580" marT="0" marB="0">
                    <a:lnL>
                      <a:noFill/>
                    </a:lnL>
                    <a:lnR>
                      <a:noFill/>
                    </a:lnR>
                    <a:lnT>
                      <a:noFill/>
                    </a:lnT>
                    <a:lnB>
                      <a:noFill/>
                    </a:lnB>
                  </a:tcPr>
                </a:tc>
              </a:tr>
              <a:tr h="279400">
                <a:tc>
                  <a:txBody>
                    <a:bodyPr/>
                    <a:lstStyle/>
                    <a:p>
                      <a:pPr marL="285750" marR="0" indent="-285750">
                        <a:lnSpc>
                          <a:spcPct val="115000"/>
                        </a:lnSpc>
                        <a:spcBef>
                          <a:spcPts val="0"/>
                        </a:spcBef>
                        <a:spcAft>
                          <a:spcPts val="0"/>
                        </a:spcAft>
                        <a:buFont typeface="Arial" panose="020B0604020202020204" pitchFamily="34" charset="0"/>
                        <a:buChar char="•"/>
                      </a:pPr>
                      <a:r>
                        <a:rPr lang="en-US" sz="1600" dirty="0">
                          <a:solidFill>
                            <a:srgbClr val="000000"/>
                          </a:solidFill>
                          <a:effectLst/>
                          <a:latin typeface="Calibri"/>
                          <a:ea typeface="Times New Roman"/>
                          <a:cs typeface="Times New Roman"/>
                        </a:rPr>
                        <a:t>Parolee</a:t>
                      </a:r>
                      <a:endParaRPr lang="en-US" sz="1400" dirty="0">
                        <a:effectLst/>
                        <a:latin typeface="Calibri"/>
                        <a:ea typeface="Calibri"/>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1000"/>
                        </a:spcAft>
                      </a:pPr>
                      <a:r>
                        <a:rPr lang="en-US" sz="1600" dirty="0">
                          <a:solidFill>
                            <a:srgbClr val="000000"/>
                          </a:solidFill>
                          <a:effectLst/>
                          <a:latin typeface="Calibri"/>
                          <a:ea typeface="Times New Roman"/>
                          <a:cs typeface="Times New Roman"/>
                        </a:rPr>
                        <a:t>  </a:t>
                      </a:r>
                      <a:r>
                        <a:rPr lang="en-US" sz="1600" dirty="0" smtClean="0">
                          <a:solidFill>
                            <a:srgbClr val="000000"/>
                          </a:solidFill>
                          <a:effectLst/>
                          <a:latin typeface="Calibri"/>
                          <a:ea typeface="Times New Roman"/>
                          <a:cs typeface="Times New Roman"/>
                        </a:rPr>
                        <a:t>        Address </a:t>
                      </a:r>
                      <a:r>
                        <a:rPr lang="en-US" sz="1600" dirty="0">
                          <a:solidFill>
                            <a:srgbClr val="000000"/>
                          </a:solidFill>
                          <a:effectLst/>
                          <a:latin typeface="Calibri"/>
                          <a:ea typeface="Times New Roman"/>
                          <a:cs typeface="Times New Roman"/>
                        </a:rPr>
                        <a:t>One</a:t>
                      </a:r>
                      <a:endParaRPr lang="en-US" sz="1400" dirty="0">
                        <a:effectLst/>
                        <a:latin typeface="Calibri"/>
                        <a:ea typeface="Calibri"/>
                        <a:cs typeface="Times New Roman"/>
                      </a:endParaRPr>
                    </a:p>
                  </a:txBody>
                  <a:tcPr marL="68580" marR="68580" marT="0" marB="0">
                    <a:lnL>
                      <a:noFill/>
                    </a:lnL>
                    <a:lnR>
                      <a:noFill/>
                    </a:lnR>
                    <a:lnT>
                      <a:noFill/>
                    </a:lnT>
                    <a:lnB>
                      <a:noFill/>
                    </a:lnB>
                  </a:tcPr>
                </a:tc>
              </a:tr>
              <a:tr h="279400">
                <a:tc>
                  <a:txBody>
                    <a:bodyPr/>
                    <a:lstStyle/>
                    <a:p>
                      <a:pPr marL="285750" marR="0" indent="-285750">
                        <a:lnSpc>
                          <a:spcPct val="115000"/>
                        </a:lnSpc>
                        <a:spcBef>
                          <a:spcPts val="0"/>
                        </a:spcBef>
                        <a:spcAft>
                          <a:spcPts val="0"/>
                        </a:spcAft>
                        <a:buFont typeface="Arial" panose="020B0604020202020204" pitchFamily="34" charset="0"/>
                        <a:buChar char="•"/>
                      </a:pPr>
                      <a:r>
                        <a:rPr lang="en-US" sz="1600" dirty="0">
                          <a:solidFill>
                            <a:srgbClr val="000000"/>
                          </a:solidFill>
                          <a:effectLst/>
                          <a:latin typeface="Calibri"/>
                          <a:ea typeface="Times New Roman"/>
                          <a:cs typeface="Times New Roman"/>
                        </a:rPr>
                        <a:t>Offender Photo</a:t>
                      </a:r>
                      <a:endParaRPr lang="en-US" sz="1400" dirty="0">
                        <a:effectLst/>
                        <a:latin typeface="Calibri"/>
                        <a:ea typeface="Calibri"/>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1000"/>
                        </a:spcAft>
                      </a:pPr>
                      <a:r>
                        <a:rPr lang="en-US" sz="1600" dirty="0">
                          <a:solidFill>
                            <a:srgbClr val="000000"/>
                          </a:solidFill>
                          <a:effectLst/>
                          <a:latin typeface="Calibri"/>
                          <a:ea typeface="Times New Roman"/>
                          <a:cs typeface="Times New Roman"/>
                        </a:rPr>
                        <a:t>  </a:t>
                      </a:r>
                      <a:r>
                        <a:rPr lang="en-US" sz="1600" dirty="0" smtClean="0">
                          <a:solidFill>
                            <a:srgbClr val="000000"/>
                          </a:solidFill>
                          <a:effectLst/>
                          <a:latin typeface="Calibri"/>
                          <a:ea typeface="Times New Roman"/>
                          <a:cs typeface="Times New Roman"/>
                        </a:rPr>
                        <a:t>        Address </a:t>
                      </a:r>
                      <a:r>
                        <a:rPr lang="en-US" sz="1600" dirty="0">
                          <a:solidFill>
                            <a:srgbClr val="000000"/>
                          </a:solidFill>
                          <a:effectLst/>
                          <a:latin typeface="Calibri"/>
                          <a:ea typeface="Times New Roman"/>
                          <a:cs typeface="Times New Roman"/>
                        </a:rPr>
                        <a:t>Two</a:t>
                      </a:r>
                      <a:endParaRPr lang="en-US" sz="1400" dirty="0">
                        <a:effectLst/>
                        <a:latin typeface="Calibri"/>
                        <a:ea typeface="Calibri"/>
                        <a:cs typeface="Times New Roman"/>
                      </a:endParaRPr>
                    </a:p>
                  </a:txBody>
                  <a:tcPr marL="68580" marR="68580" marT="0" marB="0">
                    <a:lnL>
                      <a:noFill/>
                    </a:lnL>
                    <a:lnR>
                      <a:noFill/>
                    </a:lnR>
                    <a:lnT>
                      <a:noFill/>
                    </a:lnT>
                    <a:lnB>
                      <a:noFill/>
                    </a:lnB>
                  </a:tcPr>
                </a:tc>
              </a:tr>
              <a:tr h="279400">
                <a:tc>
                  <a:txBody>
                    <a:bodyPr/>
                    <a:lstStyle/>
                    <a:p>
                      <a:pPr marL="285750" marR="0" indent="-285750">
                        <a:lnSpc>
                          <a:spcPct val="115000"/>
                        </a:lnSpc>
                        <a:spcBef>
                          <a:spcPts val="0"/>
                        </a:spcBef>
                        <a:spcAft>
                          <a:spcPts val="0"/>
                        </a:spcAft>
                        <a:buFont typeface="Arial" panose="020B0604020202020204" pitchFamily="34" charset="0"/>
                        <a:buChar char="•"/>
                      </a:pPr>
                      <a:r>
                        <a:rPr lang="en-US" sz="1600" dirty="0">
                          <a:solidFill>
                            <a:srgbClr val="000000"/>
                          </a:solidFill>
                          <a:effectLst/>
                          <a:latin typeface="Calibri"/>
                          <a:ea typeface="Times New Roman"/>
                          <a:cs typeface="Times New Roman"/>
                        </a:rPr>
                        <a:t>Compact Offender</a:t>
                      </a:r>
                      <a:endParaRPr lang="en-US" sz="1400" dirty="0">
                        <a:effectLst/>
                        <a:latin typeface="Calibri"/>
                        <a:ea typeface="Calibri"/>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1000"/>
                        </a:spcAft>
                      </a:pPr>
                      <a:r>
                        <a:rPr lang="en-US" sz="1600" dirty="0">
                          <a:solidFill>
                            <a:srgbClr val="000000"/>
                          </a:solidFill>
                          <a:effectLst/>
                          <a:latin typeface="Calibri"/>
                          <a:ea typeface="Times New Roman"/>
                          <a:cs typeface="Times New Roman"/>
                        </a:rPr>
                        <a:t>  </a:t>
                      </a:r>
                      <a:r>
                        <a:rPr lang="en-US" sz="1600" dirty="0" smtClean="0">
                          <a:solidFill>
                            <a:srgbClr val="000000"/>
                          </a:solidFill>
                          <a:effectLst/>
                          <a:latin typeface="Calibri"/>
                          <a:ea typeface="Times New Roman"/>
                          <a:cs typeface="Times New Roman"/>
                        </a:rPr>
                        <a:t>        City</a:t>
                      </a:r>
                      <a:endParaRPr lang="en-US" sz="1400" dirty="0">
                        <a:effectLst/>
                        <a:latin typeface="Calibri"/>
                        <a:ea typeface="Calibri"/>
                        <a:cs typeface="Times New Roman"/>
                      </a:endParaRPr>
                    </a:p>
                  </a:txBody>
                  <a:tcPr marL="68580" marR="68580" marT="0" marB="0">
                    <a:lnL>
                      <a:noFill/>
                    </a:lnL>
                    <a:lnR>
                      <a:noFill/>
                    </a:lnR>
                    <a:lnT>
                      <a:noFill/>
                    </a:lnT>
                    <a:lnB>
                      <a:noFill/>
                    </a:lnB>
                  </a:tcPr>
                </a:tc>
              </a:tr>
              <a:tr h="279400">
                <a:tc>
                  <a:txBody>
                    <a:bodyPr/>
                    <a:lstStyle/>
                    <a:p>
                      <a:pPr marL="285750" marR="0" indent="-285750">
                        <a:lnSpc>
                          <a:spcPct val="115000"/>
                        </a:lnSpc>
                        <a:spcBef>
                          <a:spcPts val="0"/>
                        </a:spcBef>
                        <a:spcAft>
                          <a:spcPts val="0"/>
                        </a:spcAft>
                        <a:buFont typeface="Arial" panose="020B0604020202020204" pitchFamily="34" charset="0"/>
                        <a:buChar char="•"/>
                      </a:pPr>
                      <a:r>
                        <a:rPr lang="en-US" sz="1600" dirty="0">
                          <a:solidFill>
                            <a:srgbClr val="000000"/>
                          </a:solidFill>
                          <a:effectLst/>
                          <a:latin typeface="Calibri"/>
                          <a:ea typeface="Times New Roman"/>
                          <a:cs typeface="Times New Roman"/>
                        </a:rPr>
                        <a:t>First Name</a:t>
                      </a:r>
                      <a:endParaRPr lang="en-US" sz="1400" dirty="0">
                        <a:effectLst/>
                        <a:latin typeface="Calibri"/>
                        <a:ea typeface="Calibri"/>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1000"/>
                        </a:spcAft>
                      </a:pPr>
                      <a:r>
                        <a:rPr lang="en-US" sz="1600" dirty="0">
                          <a:solidFill>
                            <a:srgbClr val="000000"/>
                          </a:solidFill>
                          <a:effectLst/>
                          <a:latin typeface="Calibri"/>
                          <a:ea typeface="Times New Roman"/>
                          <a:cs typeface="Times New Roman"/>
                        </a:rPr>
                        <a:t>  </a:t>
                      </a:r>
                      <a:r>
                        <a:rPr lang="en-US" sz="1600" dirty="0" smtClean="0">
                          <a:solidFill>
                            <a:srgbClr val="000000"/>
                          </a:solidFill>
                          <a:effectLst/>
                          <a:latin typeface="Calibri"/>
                          <a:ea typeface="Times New Roman"/>
                          <a:cs typeface="Times New Roman"/>
                        </a:rPr>
                        <a:t>        State</a:t>
                      </a:r>
                      <a:endParaRPr lang="en-US" sz="1400" dirty="0">
                        <a:effectLst/>
                        <a:latin typeface="Calibri"/>
                        <a:ea typeface="Calibri"/>
                        <a:cs typeface="Times New Roman"/>
                      </a:endParaRPr>
                    </a:p>
                  </a:txBody>
                  <a:tcPr marL="68580" marR="68580" marT="0" marB="0">
                    <a:lnL>
                      <a:noFill/>
                    </a:lnL>
                    <a:lnR>
                      <a:noFill/>
                    </a:lnR>
                    <a:lnT>
                      <a:noFill/>
                    </a:lnT>
                    <a:lnB>
                      <a:noFill/>
                    </a:lnB>
                  </a:tcPr>
                </a:tc>
              </a:tr>
              <a:tr h="279400">
                <a:tc>
                  <a:txBody>
                    <a:bodyPr/>
                    <a:lstStyle/>
                    <a:p>
                      <a:pPr marL="285750" marR="0" indent="-285750">
                        <a:lnSpc>
                          <a:spcPct val="115000"/>
                        </a:lnSpc>
                        <a:spcBef>
                          <a:spcPts val="0"/>
                        </a:spcBef>
                        <a:spcAft>
                          <a:spcPts val="0"/>
                        </a:spcAft>
                        <a:buFont typeface="Arial" panose="020B0604020202020204" pitchFamily="34" charset="0"/>
                        <a:buChar char="•"/>
                      </a:pPr>
                      <a:r>
                        <a:rPr lang="en-US" sz="1600" dirty="0">
                          <a:solidFill>
                            <a:srgbClr val="000000"/>
                          </a:solidFill>
                          <a:effectLst/>
                          <a:latin typeface="Calibri"/>
                          <a:ea typeface="Times New Roman"/>
                          <a:cs typeface="Times New Roman"/>
                        </a:rPr>
                        <a:t>Last Name</a:t>
                      </a:r>
                      <a:endParaRPr lang="en-US" sz="1400" dirty="0">
                        <a:effectLst/>
                        <a:latin typeface="Calibri"/>
                        <a:ea typeface="Calibri"/>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1000"/>
                        </a:spcAft>
                      </a:pPr>
                      <a:r>
                        <a:rPr lang="en-US" sz="1600" dirty="0">
                          <a:solidFill>
                            <a:srgbClr val="000000"/>
                          </a:solidFill>
                          <a:effectLst/>
                          <a:latin typeface="Calibri"/>
                          <a:ea typeface="Times New Roman"/>
                          <a:cs typeface="Times New Roman"/>
                        </a:rPr>
                        <a:t>  </a:t>
                      </a:r>
                      <a:r>
                        <a:rPr lang="en-US" sz="1600" dirty="0" smtClean="0">
                          <a:solidFill>
                            <a:srgbClr val="000000"/>
                          </a:solidFill>
                          <a:effectLst/>
                          <a:latin typeface="Calibri"/>
                          <a:ea typeface="Times New Roman"/>
                          <a:cs typeface="Times New Roman"/>
                        </a:rPr>
                        <a:t>        Zip</a:t>
                      </a:r>
                      <a:endParaRPr lang="en-US" sz="1400" dirty="0">
                        <a:effectLst/>
                        <a:latin typeface="Calibri"/>
                        <a:ea typeface="Calibri"/>
                        <a:cs typeface="Times New Roman"/>
                      </a:endParaRPr>
                    </a:p>
                  </a:txBody>
                  <a:tcPr marL="68580" marR="68580" marT="0" marB="0">
                    <a:lnL>
                      <a:noFill/>
                    </a:lnL>
                    <a:lnR>
                      <a:noFill/>
                    </a:lnR>
                    <a:lnT>
                      <a:noFill/>
                    </a:lnT>
                    <a:lnB>
                      <a:noFill/>
                    </a:lnB>
                  </a:tcPr>
                </a:tc>
              </a:tr>
              <a:tr h="279400">
                <a:tc>
                  <a:txBody>
                    <a:bodyPr/>
                    <a:lstStyle/>
                    <a:p>
                      <a:pPr marL="285750" marR="0" indent="-285750">
                        <a:lnSpc>
                          <a:spcPct val="115000"/>
                        </a:lnSpc>
                        <a:spcBef>
                          <a:spcPts val="0"/>
                        </a:spcBef>
                        <a:spcAft>
                          <a:spcPts val="0"/>
                        </a:spcAft>
                        <a:buFont typeface="Arial" panose="020B0604020202020204" pitchFamily="34" charset="0"/>
                        <a:buChar char="•"/>
                      </a:pPr>
                      <a:r>
                        <a:rPr lang="en-US" sz="1600" dirty="0">
                          <a:solidFill>
                            <a:srgbClr val="000000"/>
                          </a:solidFill>
                          <a:effectLst/>
                          <a:latin typeface="Calibri"/>
                          <a:ea typeface="Times New Roman"/>
                          <a:cs typeface="Times New Roman"/>
                        </a:rPr>
                        <a:t>Middle Name</a:t>
                      </a:r>
                      <a:endParaRPr lang="en-US" sz="1400" dirty="0">
                        <a:effectLst/>
                        <a:latin typeface="Calibri"/>
                        <a:ea typeface="Calibri"/>
                        <a:cs typeface="Times New Roman"/>
                      </a:endParaRPr>
                    </a:p>
                  </a:txBody>
                  <a:tcPr marL="68580" marR="68580" marT="0" marB="0">
                    <a:lnL>
                      <a:noFill/>
                    </a:lnL>
                    <a:lnR>
                      <a:noFill/>
                    </a:lnR>
                    <a:lnT>
                      <a:noFill/>
                    </a:lnT>
                    <a:lnB>
                      <a:noFill/>
                    </a:lnB>
                  </a:tcPr>
                </a:tc>
                <a:tc>
                  <a:txBody>
                    <a:bodyPr/>
                    <a:lstStyle/>
                    <a:p>
                      <a:pPr marL="285750" marR="0" indent="-285750">
                        <a:lnSpc>
                          <a:spcPct val="115000"/>
                        </a:lnSpc>
                        <a:spcBef>
                          <a:spcPts val="0"/>
                        </a:spcBef>
                        <a:spcAft>
                          <a:spcPts val="1000"/>
                        </a:spcAft>
                        <a:buFont typeface="Arial" panose="020B0604020202020204" pitchFamily="34" charset="0"/>
                        <a:buChar char="•"/>
                      </a:pPr>
                      <a:r>
                        <a:rPr lang="en-US" sz="1600" dirty="0">
                          <a:solidFill>
                            <a:srgbClr val="000000"/>
                          </a:solidFill>
                          <a:effectLst/>
                          <a:latin typeface="Calibri"/>
                          <a:ea typeface="Times New Roman"/>
                          <a:cs typeface="Times New Roman"/>
                        </a:rPr>
                        <a:t>Other Residents</a:t>
                      </a:r>
                      <a:endParaRPr lang="en-US" sz="1400" dirty="0">
                        <a:effectLst/>
                        <a:latin typeface="Calibri"/>
                        <a:ea typeface="Calibri"/>
                        <a:cs typeface="Times New Roman"/>
                      </a:endParaRPr>
                    </a:p>
                  </a:txBody>
                  <a:tcPr marL="68580" marR="68580" marT="0" marB="0">
                    <a:lnL>
                      <a:noFill/>
                    </a:lnL>
                    <a:lnR>
                      <a:noFill/>
                    </a:lnR>
                    <a:lnT>
                      <a:noFill/>
                    </a:lnT>
                    <a:lnB>
                      <a:noFill/>
                    </a:lnB>
                  </a:tcPr>
                </a:tc>
              </a:tr>
              <a:tr h="279400">
                <a:tc>
                  <a:txBody>
                    <a:bodyPr/>
                    <a:lstStyle/>
                    <a:p>
                      <a:pPr marL="285750" marR="0" indent="-285750">
                        <a:lnSpc>
                          <a:spcPct val="115000"/>
                        </a:lnSpc>
                        <a:spcBef>
                          <a:spcPts val="0"/>
                        </a:spcBef>
                        <a:spcAft>
                          <a:spcPts val="0"/>
                        </a:spcAft>
                        <a:buFont typeface="Arial" panose="020B0604020202020204" pitchFamily="34" charset="0"/>
                        <a:buChar char="•"/>
                      </a:pPr>
                      <a:r>
                        <a:rPr lang="en-US" sz="1600" dirty="0">
                          <a:solidFill>
                            <a:srgbClr val="000000"/>
                          </a:solidFill>
                          <a:effectLst/>
                          <a:latin typeface="Calibri"/>
                          <a:ea typeface="Times New Roman"/>
                          <a:cs typeface="Times New Roman"/>
                        </a:rPr>
                        <a:t>Offender ID</a:t>
                      </a:r>
                      <a:endParaRPr lang="en-US" sz="1400" dirty="0">
                        <a:effectLst/>
                        <a:latin typeface="Calibri"/>
                        <a:ea typeface="Calibri"/>
                        <a:cs typeface="Times New Roman"/>
                      </a:endParaRPr>
                    </a:p>
                  </a:txBody>
                  <a:tcPr marL="68580" marR="68580" marT="0" marB="0">
                    <a:lnL>
                      <a:noFill/>
                    </a:lnL>
                    <a:lnR>
                      <a:noFill/>
                    </a:lnR>
                    <a:lnT>
                      <a:noFill/>
                    </a:lnT>
                    <a:lnB>
                      <a:noFill/>
                    </a:lnB>
                  </a:tcPr>
                </a:tc>
                <a:tc>
                  <a:txBody>
                    <a:bodyPr/>
                    <a:lstStyle/>
                    <a:p>
                      <a:pPr marL="285750" marR="0" indent="-285750">
                        <a:lnSpc>
                          <a:spcPct val="115000"/>
                        </a:lnSpc>
                        <a:spcBef>
                          <a:spcPts val="0"/>
                        </a:spcBef>
                        <a:spcAft>
                          <a:spcPts val="1000"/>
                        </a:spcAft>
                        <a:buFont typeface="Arial" panose="020B0604020202020204" pitchFamily="34" charset="0"/>
                        <a:buChar char="•"/>
                      </a:pPr>
                      <a:r>
                        <a:rPr lang="en-US" sz="1600" dirty="0">
                          <a:solidFill>
                            <a:srgbClr val="000000"/>
                          </a:solidFill>
                          <a:effectLst/>
                          <a:latin typeface="Calibri"/>
                          <a:ea typeface="Times New Roman"/>
                          <a:cs typeface="Times New Roman"/>
                        </a:rPr>
                        <a:t>Gang Affiliation</a:t>
                      </a:r>
                      <a:endParaRPr lang="en-US" sz="1400" dirty="0">
                        <a:effectLst/>
                        <a:latin typeface="Calibri"/>
                        <a:ea typeface="Calibri"/>
                        <a:cs typeface="Times New Roman"/>
                      </a:endParaRPr>
                    </a:p>
                  </a:txBody>
                  <a:tcPr marL="68580" marR="68580" marT="0" marB="0">
                    <a:lnL>
                      <a:noFill/>
                    </a:lnL>
                    <a:lnR>
                      <a:noFill/>
                    </a:lnR>
                    <a:lnT>
                      <a:noFill/>
                    </a:lnT>
                    <a:lnB>
                      <a:noFill/>
                    </a:lnB>
                  </a:tcPr>
                </a:tc>
              </a:tr>
              <a:tr h="279400">
                <a:tc>
                  <a:txBody>
                    <a:bodyPr/>
                    <a:lstStyle/>
                    <a:p>
                      <a:pPr marL="285750" marR="0" indent="-285750">
                        <a:lnSpc>
                          <a:spcPct val="115000"/>
                        </a:lnSpc>
                        <a:spcBef>
                          <a:spcPts val="0"/>
                        </a:spcBef>
                        <a:spcAft>
                          <a:spcPts val="0"/>
                        </a:spcAft>
                        <a:buFont typeface="Arial" panose="020B0604020202020204" pitchFamily="34" charset="0"/>
                        <a:buChar char="•"/>
                      </a:pPr>
                      <a:r>
                        <a:rPr lang="en-US" sz="1600" dirty="0">
                          <a:solidFill>
                            <a:srgbClr val="000000"/>
                          </a:solidFill>
                          <a:effectLst/>
                          <a:latin typeface="Calibri"/>
                          <a:ea typeface="Times New Roman"/>
                          <a:cs typeface="Times New Roman"/>
                        </a:rPr>
                        <a:t>Offender DOB</a:t>
                      </a:r>
                      <a:endParaRPr lang="en-US" sz="1400" dirty="0">
                        <a:effectLst/>
                        <a:latin typeface="Calibri"/>
                        <a:ea typeface="Calibri"/>
                        <a:cs typeface="Times New Roman"/>
                      </a:endParaRPr>
                    </a:p>
                  </a:txBody>
                  <a:tcPr marL="68580" marR="68580" marT="0" marB="0">
                    <a:lnL>
                      <a:noFill/>
                    </a:lnL>
                    <a:lnR>
                      <a:noFill/>
                    </a:lnR>
                    <a:lnT>
                      <a:noFill/>
                    </a:lnT>
                    <a:lnB>
                      <a:noFill/>
                    </a:lnB>
                  </a:tcPr>
                </a:tc>
                <a:tc>
                  <a:txBody>
                    <a:bodyPr/>
                    <a:lstStyle/>
                    <a:p>
                      <a:pPr marL="285750" marR="0" indent="-285750">
                        <a:lnSpc>
                          <a:spcPct val="115000"/>
                        </a:lnSpc>
                        <a:spcBef>
                          <a:spcPts val="0"/>
                        </a:spcBef>
                        <a:spcAft>
                          <a:spcPts val="1000"/>
                        </a:spcAft>
                        <a:buFont typeface="Arial" panose="020B0604020202020204" pitchFamily="34" charset="0"/>
                        <a:buChar char="•"/>
                      </a:pPr>
                      <a:r>
                        <a:rPr lang="en-US" sz="1600" dirty="0">
                          <a:solidFill>
                            <a:srgbClr val="000000"/>
                          </a:solidFill>
                          <a:effectLst/>
                          <a:latin typeface="Calibri"/>
                          <a:ea typeface="Times New Roman"/>
                          <a:cs typeface="Times New Roman"/>
                        </a:rPr>
                        <a:t>Compact Offender Information</a:t>
                      </a:r>
                      <a:endParaRPr lang="en-US" sz="1400" dirty="0">
                        <a:effectLst/>
                        <a:latin typeface="Calibri"/>
                        <a:ea typeface="Calibri"/>
                        <a:cs typeface="Times New Roman"/>
                      </a:endParaRPr>
                    </a:p>
                  </a:txBody>
                  <a:tcPr marL="68580" marR="68580" marT="0" marB="0">
                    <a:lnL>
                      <a:noFill/>
                    </a:lnL>
                    <a:lnR>
                      <a:noFill/>
                    </a:lnR>
                    <a:lnT>
                      <a:noFill/>
                    </a:lnT>
                    <a:lnB>
                      <a:noFill/>
                    </a:lnB>
                  </a:tcPr>
                </a:tc>
              </a:tr>
              <a:tr h="279400">
                <a:tc>
                  <a:txBody>
                    <a:bodyPr/>
                    <a:lstStyle/>
                    <a:p>
                      <a:pPr marL="285750" marR="0" indent="-285750">
                        <a:lnSpc>
                          <a:spcPct val="115000"/>
                        </a:lnSpc>
                        <a:spcBef>
                          <a:spcPts val="0"/>
                        </a:spcBef>
                        <a:spcAft>
                          <a:spcPts val="0"/>
                        </a:spcAft>
                        <a:buFont typeface="Arial" panose="020B0604020202020204" pitchFamily="34" charset="0"/>
                        <a:buChar char="•"/>
                      </a:pPr>
                      <a:r>
                        <a:rPr lang="en-US" sz="1600" dirty="0">
                          <a:solidFill>
                            <a:srgbClr val="000000"/>
                          </a:solidFill>
                          <a:effectLst/>
                          <a:latin typeface="Calibri"/>
                          <a:ea typeface="Times New Roman"/>
                          <a:cs typeface="Times New Roman"/>
                        </a:rPr>
                        <a:t>Offender SID</a:t>
                      </a:r>
                      <a:endParaRPr lang="en-US" sz="1400" dirty="0">
                        <a:effectLst/>
                        <a:latin typeface="Calibri"/>
                        <a:ea typeface="Calibri"/>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1000"/>
                        </a:spcAft>
                      </a:pPr>
                      <a:r>
                        <a:rPr lang="en-US" sz="1600" dirty="0">
                          <a:solidFill>
                            <a:srgbClr val="000000"/>
                          </a:solidFill>
                          <a:effectLst/>
                          <a:latin typeface="Calibri"/>
                          <a:ea typeface="Times New Roman"/>
                          <a:cs typeface="Times New Roman"/>
                        </a:rPr>
                        <a:t>  </a:t>
                      </a:r>
                      <a:r>
                        <a:rPr lang="en-US" sz="1600" dirty="0" smtClean="0">
                          <a:solidFill>
                            <a:srgbClr val="000000"/>
                          </a:solidFill>
                          <a:effectLst/>
                          <a:latin typeface="Calibri"/>
                          <a:ea typeface="Times New Roman"/>
                          <a:cs typeface="Times New Roman"/>
                        </a:rPr>
                        <a:t>        Compact </a:t>
                      </a:r>
                      <a:r>
                        <a:rPr lang="en-US" sz="1600" dirty="0">
                          <a:solidFill>
                            <a:srgbClr val="000000"/>
                          </a:solidFill>
                          <a:effectLst/>
                          <a:latin typeface="Calibri"/>
                          <a:ea typeface="Times New Roman"/>
                          <a:cs typeface="Times New Roman"/>
                        </a:rPr>
                        <a:t>Case Status</a:t>
                      </a:r>
                      <a:endParaRPr lang="en-US" sz="1400" dirty="0">
                        <a:effectLst/>
                        <a:latin typeface="Calibri"/>
                        <a:ea typeface="Calibri"/>
                        <a:cs typeface="Times New Roman"/>
                      </a:endParaRPr>
                    </a:p>
                  </a:txBody>
                  <a:tcPr marL="68580" marR="68580" marT="0" marB="0">
                    <a:lnL>
                      <a:noFill/>
                    </a:lnL>
                    <a:lnR>
                      <a:noFill/>
                    </a:lnR>
                    <a:lnT>
                      <a:noFill/>
                    </a:lnT>
                    <a:lnB>
                      <a:noFill/>
                    </a:lnB>
                  </a:tcPr>
                </a:tc>
              </a:tr>
              <a:tr h="279400">
                <a:tc>
                  <a:txBody>
                    <a:bodyPr/>
                    <a:lstStyle/>
                    <a:p>
                      <a:pPr marL="285750" marR="0" indent="-285750">
                        <a:lnSpc>
                          <a:spcPct val="115000"/>
                        </a:lnSpc>
                        <a:spcBef>
                          <a:spcPts val="0"/>
                        </a:spcBef>
                        <a:spcAft>
                          <a:spcPts val="0"/>
                        </a:spcAft>
                        <a:buFont typeface="Arial" panose="020B0604020202020204" pitchFamily="34" charset="0"/>
                        <a:buChar char="•"/>
                      </a:pPr>
                      <a:r>
                        <a:rPr lang="en-US" sz="1600" dirty="0">
                          <a:solidFill>
                            <a:srgbClr val="000000"/>
                          </a:solidFill>
                          <a:effectLst/>
                          <a:latin typeface="Calibri"/>
                          <a:ea typeface="Times New Roman"/>
                          <a:cs typeface="Times New Roman"/>
                        </a:rPr>
                        <a:t>FBI Number</a:t>
                      </a:r>
                      <a:endParaRPr lang="en-US" sz="1400" dirty="0">
                        <a:effectLst/>
                        <a:latin typeface="Calibri"/>
                        <a:ea typeface="Calibri"/>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1000"/>
                        </a:spcAft>
                      </a:pPr>
                      <a:r>
                        <a:rPr lang="en-US" sz="1600" dirty="0">
                          <a:solidFill>
                            <a:srgbClr val="000000"/>
                          </a:solidFill>
                          <a:effectLst/>
                          <a:latin typeface="Calibri"/>
                          <a:ea typeface="Times New Roman"/>
                          <a:cs typeface="Times New Roman"/>
                        </a:rPr>
                        <a:t>  </a:t>
                      </a:r>
                      <a:r>
                        <a:rPr lang="en-US" sz="1600" dirty="0" smtClean="0">
                          <a:solidFill>
                            <a:srgbClr val="000000"/>
                          </a:solidFill>
                          <a:effectLst/>
                          <a:latin typeface="Calibri"/>
                          <a:ea typeface="Times New Roman"/>
                          <a:cs typeface="Times New Roman"/>
                        </a:rPr>
                        <a:t>        NCIC Code(s)</a:t>
                      </a:r>
                      <a:endParaRPr lang="en-US" sz="1400" dirty="0">
                        <a:effectLst/>
                        <a:latin typeface="Calibri"/>
                        <a:ea typeface="Calibri"/>
                        <a:cs typeface="Times New Roman"/>
                      </a:endParaRPr>
                    </a:p>
                  </a:txBody>
                  <a:tcPr marL="68580" marR="68580" marT="0" marB="0">
                    <a:lnL>
                      <a:noFill/>
                    </a:lnL>
                    <a:lnR>
                      <a:noFill/>
                    </a:lnR>
                    <a:lnT>
                      <a:noFill/>
                    </a:lnT>
                    <a:lnB>
                      <a:noFill/>
                    </a:lnB>
                  </a:tcPr>
                </a:tc>
              </a:tr>
              <a:tr h="279400">
                <a:tc>
                  <a:txBody>
                    <a:bodyPr/>
                    <a:lstStyle/>
                    <a:p>
                      <a:pPr marL="285750" marR="0" indent="-285750">
                        <a:lnSpc>
                          <a:spcPct val="115000"/>
                        </a:lnSpc>
                        <a:spcBef>
                          <a:spcPts val="0"/>
                        </a:spcBef>
                        <a:spcAft>
                          <a:spcPts val="0"/>
                        </a:spcAft>
                        <a:buFont typeface="Arial" panose="020B0604020202020204" pitchFamily="34" charset="0"/>
                        <a:buChar char="•"/>
                      </a:pPr>
                      <a:r>
                        <a:rPr lang="en-US" sz="1600" dirty="0" smtClean="0">
                          <a:solidFill>
                            <a:srgbClr val="000000"/>
                          </a:solidFill>
                          <a:effectLst/>
                          <a:latin typeface="Calibri"/>
                          <a:ea typeface="Times New Roman"/>
                          <a:cs typeface="Times New Roman"/>
                        </a:rPr>
                        <a:t>Alias(</a:t>
                      </a:r>
                      <a:r>
                        <a:rPr lang="en-US" sz="1600" dirty="0" err="1" smtClean="0">
                          <a:solidFill>
                            <a:srgbClr val="000000"/>
                          </a:solidFill>
                          <a:effectLst/>
                          <a:latin typeface="Calibri"/>
                          <a:ea typeface="Times New Roman"/>
                          <a:cs typeface="Times New Roman"/>
                        </a:rPr>
                        <a:t>es</a:t>
                      </a:r>
                      <a:r>
                        <a:rPr lang="en-US" sz="1600" dirty="0" smtClean="0">
                          <a:solidFill>
                            <a:srgbClr val="000000"/>
                          </a:solidFill>
                          <a:effectLst/>
                          <a:latin typeface="Calibri"/>
                          <a:ea typeface="Times New Roman"/>
                          <a:cs typeface="Times New Roman"/>
                        </a:rPr>
                        <a:t>)</a:t>
                      </a:r>
                      <a:endParaRPr lang="en-US" sz="1400" dirty="0">
                        <a:effectLst/>
                        <a:latin typeface="Calibri"/>
                        <a:ea typeface="Calibri"/>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1000"/>
                        </a:spcAft>
                      </a:pPr>
                      <a:r>
                        <a:rPr lang="en-US" sz="1600" dirty="0">
                          <a:solidFill>
                            <a:srgbClr val="000000"/>
                          </a:solidFill>
                          <a:effectLst/>
                          <a:latin typeface="Calibri"/>
                          <a:ea typeface="Times New Roman"/>
                          <a:cs typeface="Times New Roman"/>
                        </a:rPr>
                        <a:t>  </a:t>
                      </a:r>
                      <a:r>
                        <a:rPr lang="en-US" sz="1600" dirty="0" smtClean="0">
                          <a:solidFill>
                            <a:srgbClr val="000000"/>
                          </a:solidFill>
                          <a:effectLst/>
                          <a:latin typeface="Calibri"/>
                          <a:ea typeface="Times New Roman"/>
                          <a:cs typeface="Times New Roman"/>
                        </a:rPr>
                        <a:t>        NCIC Description(s)</a:t>
                      </a:r>
                      <a:endParaRPr lang="en-US" sz="1400" dirty="0">
                        <a:effectLst/>
                        <a:latin typeface="Calibri"/>
                        <a:ea typeface="Calibri"/>
                        <a:cs typeface="Times New Roman"/>
                      </a:endParaRPr>
                    </a:p>
                  </a:txBody>
                  <a:tcPr marL="68580" marR="68580" marT="0" marB="0">
                    <a:lnL>
                      <a:noFill/>
                    </a:lnL>
                    <a:lnR>
                      <a:noFill/>
                    </a:lnR>
                    <a:lnT>
                      <a:noFill/>
                    </a:lnT>
                    <a:lnB>
                      <a:noFill/>
                    </a:lnB>
                  </a:tcPr>
                </a:tc>
              </a:tr>
              <a:tr h="279400">
                <a:tc>
                  <a:txBody>
                    <a:bodyPr/>
                    <a:lstStyle/>
                    <a:p>
                      <a:pPr marL="285750" marR="0" indent="-285750">
                        <a:lnSpc>
                          <a:spcPct val="115000"/>
                        </a:lnSpc>
                        <a:spcBef>
                          <a:spcPts val="0"/>
                        </a:spcBef>
                        <a:spcAft>
                          <a:spcPts val="0"/>
                        </a:spcAft>
                        <a:buFont typeface="Arial" panose="020B0604020202020204" pitchFamily="34" charset="0"/>
                        <a:buChar char="•"/>
                      </a:pPr>
                      <a:r>
                        <a:rPr lang="en-US" sz="1600" dirty="0">
                          <a:solidFill>
                            <a:srgbClr val="000000"/>
                          </a:solidFill>
                          <a:effectLst/>
                          <a:latin typeface="Calibri"/>
                          <a:ea typeface="Times New Roman"/>
                          <a:cs typeface="Times New Roman"/>
                        </a:rPr>
                        <a:t>Race</a:t>
                      </a:r>
                      <a:endParaRPr lang="en-US" sz="1400" dirty="0">
                        <a:effectLst/>
                        <a:latin typeface="Calibri"/>
                        <a:ea typeface="Calibri"/>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1000"/>
                        </a:spcAft>
                      </a:pPr>
                      <a:r>
                        <a:rPr lang="en-US" sz="1600" dirty="0">
                          <a:solidFill>
                            <a:srgbClr val="000000"/>
                          </a:solidFill>
                          <a:effectLst/>
                          <a:latin typeface="Calibri"/>
                          <a:ea typeface="Times New Roman"/>
                          <a:cs typeface="Times New Roman"/>
                        </a:rPr>
                        <a:t>  </a:t>
                      </a:r>
                      <a:r>
                        <a:rPr lang="en-US" sz="1600" dirty="0" smtClean="0">
                          <a:solidFill>
                            <a:srgbClr val="000000"/>
                          </a:solidFill>
                          <a:effectLst/>
                          <a:latin typeface="Calibri"/>
                          <a:ea typeface="Times New Roman"/>
                          <a:cs typeface="Times New Roman"/>
                        </a:rPr>
                        <a:t>        Registered </a:t>
                      </a:r>
                      <a:r>
                        <a:rPr lang="en-US" sz="1600" dirty="0">
                          <a:solidFill>
                            <a:srgbClr val="000000"/>
                          </a:solidFill>
                          <a:effectLst/>
                          <a:latin typeface="Calibri"/>
                          <a:ea typeface="Times New Roman"/>
                          <a:cs typeface="Times New Roman"/>
                        </a:rPr>
                        <a:t>Sex Offender Indicator</a:t>
                      </a:r>
                      <a:endParaRPr lang="en-US" sz="1400" dirty="0">
                        <a:effectLst/>
                        <a:latin typeface="Calibri"/>
                        <a:ea typeface="Calibri"/>
                        <a:cs typeface="Times New Roman"/>
                      </a:endParaRPr>
                    </a:p>
                  </a:txBody>
                  <a:tcPr marL="68580" marR="68580" marT="0" marB="0">
                    <a:lnL>
                      <a:noFill/>
                    </a:lnL>
                    <a:lnR>
                      <a:noFill/>
                    </a:lnR>
                    <a:lnT>
                      <a:noFill/>
                    </a:lnT>
                    <a:lnB>
                      <a:noFill/>
                    </a:lnB>
                  </a:tcPr>
                </a:tc>
              </a:tr>
              <a:tr h="279400">
                <a:tc>
                  <a:txBody>
                    <a:bodyPr/>
                    <a:lstStyle/>
                    <a:p>
                      <a:pPr marL="285750" marR="0" indent="-285750">
                        <a:lnSpc>
                          <a:spcPct val="115000"/>
                        </a:lnSpc>
                        <a:spcBef>
                          <a:spcPts val="0"/>
                        </a:spcBef>
                        <a:spcAft>
                          <a:spcPts val="0"/>
                        </a:spcAft>
                        <a:buFont typeface="Arial" panose="020B0604020202020204" pitchFamily="34" charset="0"/>
                        <a:buChar char="•"/>
                      </a:pPr>
                      <a:r>
                        <a:rPr lang="en-US" sz="1600" dirty="0">
                          <a:solidFill>
                            <a:srgbClr val="000000"/>
                          </a:solidFill>
                          <a:effectLst/>
                          <a:latin typeface="Calibri"/>
                          <a:ea typeface="Times New Roman"/>
                          <a:cs typeface="Times New Roman"/>
                        </a:rPr>
                        <a:t>Gender</a:t>
                      </a:r>
                      <a:endParaRPr lang="en-US" sz="1400" dirty="0">
                        <a:effectLst/>
                        <a:latin typeface="Calibri"/>
                        <a:ea typeface="Calibri"/>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1000"/>
                        </a:spcAft>
                      </a:pPr>
                      <a:r>
                        <a:rPr lang="en-US" sz="1600" dirty="0">
                          <a:solidFill>
                            <a:srgbClr val="000000"/>
                          </a:solidFill>
                          <a:effectLst/>
                          <a:latin typeface="Calibri"/>
                          <a:ea typeface="Times New Roman"/>
                          <a:cs typeface="Times New Roman"/>
                        </a:rPr>
                        <a:t>  </a:t>
                      </a:r>
                      <a:r>
                        <a:rPr lang="en-US" sz="1600" dirty="0" smtClean="0">
                          <a:solidFill>
                            <a:srgbClr val="000000"/>
                          </a:solidFill>
                          <a:effectLst/>
                          <a:latin typeface="Calibri"/>
                          <a:ea typeface="Times New Roman"/>
                          <a:cs typeface="Times New Roman"/>
                        </a:rPr>
                        <a:t>        Arrival </a:t>
                      </a:r>
                      <a:r>
                        <a:rPr lang="en-US" sz="1600" dirty="0">
                          <a:solidFill>
                            <a:srgbClr val="000000"/>
                          </a:solidFill>
                          <a:effectLst/>
                          <a:latin typeface="Calibri"/>
                          <a:ea typeface="Times New Roman"/>
                          <a:cs typeface="Times New Roman"/>
                        </a:rPr>
                        <a:t>Notice</a:t>
                      </a:r>
                      <a:endParaRPr lang="en-US" sz="1400" dirty="0">
                        <a:effectLst/>
                        <a:latin typeface="Calibri"/>
                        <a:ea typeface="Calibri"/>
                        <a:cs typeface="Times New Roman"/>
                      </a:endParaRPr>
                    </a:p>
                  </a:txBody>
                  <a:tcPr marL="68580" marR="68580" marT="0" marB="0">
                    <a:lnL>
                      <a:noFill/>
                    </a:lnL>
                    <a:lnR>
                      <a:noFill/>
                    </a:lnR>
                    <a:lnT>
                      <a:noFill/>
                    </a:lnT>
                    <a:lnB>
                      <a:noFill/>
                    </a:lnB>
                  </a:tcPr>
                </a:tc>
              </a:tr>
              <a:tr h="279400">
                <a:tc>
                  <a:txBody>
                    <a:bodyPr/>
                    <a:lstStyle/>
                    <a:p>
                      <a:pPr marL="285750" marR="0" indent="-285750">
                        <a:lnSpc>
                          <a:spcPct val="115000"/>
                        </a:lnSpc>
                        <a:spcBef>
                          <a:spcPts val="0"/>
                        </a:spcBef>
                        <a:spcAft>
                          <a:spcPts val="0"/>
                        </a:spcAft>
                        <a:buFont typeface="Arial" panose="020B0604020202020204" pitchFamily="34" charset="0"/>
                        <a:buChar char="•"/>
                      </a:pPr>
                      <a:r>
                        <a:rPr lang="en-US" sz="1600" dirty="0">
                          <a:solidFill>
                            <a:srgbClr val="000000"/>
                          </a:solidFill>
                          <a:effectLst/>
                          <a:latin typeface="Calibri"/>
                          <a:ea typeface="Times New Roman"/>
                          <a:cs typeface="Times New Roman"/>
                        </a:rPr>
                        <a:t>Locations</a:t>
                      </a:r>
                      <a:endParaRPr lang="en-US" sz="1400" dirty="0">
                        <a:effectLst/>
                        <a:latin typeface="Calibri"/>
                        <a:ea typeface="Calibri"/>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1000"/>
                        </a:spcAft>
                      </a:pPr>
                      <a:r>
                        <a:rPr lang="en-US" sz="1600" dirty="0">
                          <a:solidFill>
                            <a:srgbClr val="000000"/>
                          </a:solidFill>
                          <a:effectLst/>
                          <a:latin typeface="Calibri"/>
                          <a:ea typeface="Times New Roman"/>
                          <a:cs typeface="Times New Roman"/>
                        </a:rPr>
                        <a:t>  </a:t>
                      </a:r>
                      <a:r>
                        <a:rPr lang="en-US" sz="1600" dirty="0" smtClean="0">
                          <a:solidFill>
                            <a:srgbClr val="000000"/>
                          </a:solidFill>
                          <a:effectLst/>
                          <a:latin typeface="Calibri"/>
                          <a:ea typeface="Times New Roman"/>
                          <a:cs typeface="Times New Roman"/>
                        </a:rPr>
                        <a:t>        Arrival </a:t>
                      </a:r>
                      <a:r>
                        <a:rPr lang="en-US" sz="1600" dirty="0">
                          <a:solidFill>
                            <a:srgbClr val="000000"/>
                          </a:solidFill>
                          <a:effectLst/>
                          <a:latin typeface="Calibri"/>
                          <a:ea typeface="Times New Roman"/>
                          <a:cs typeface="Times New Roman"/>
                        </a:rPr>
                        <a:t>Notice Date Transmitted</a:t>
                      </a:r>
                      <a:endParaRPr lang="en-US" sz="1400" dirty="0">
                        <a:effectLst/>
                        <a:latin typeface="Calibri"/>
                        <a:ea typeface="Calibri"/>
                        <a:cs typeface="Times New Roman"/>
                      </a:endParaRPr>
                    </a:p>
                  </a:txBody>
                  <a:tcPr marL="68580" marR="68580" marT="0" marB="0">
                    <a:lnL>
                      <a:noFill/>
                    </a:lnL>
                    <a:lnR>
                      <a:noFill/>
                    </a:lnR>
                    <a:lnT>
                      <a:noFill/>
                    </a:lnT>
                    <a:lnB>
                      <a:noFill/>
                    </a:lnB>
                  </a:tcPr>
                </a:tc>
              </a:tr>
              <a:tr h="279400">
                <a:tc>
                  <a:txBody>
                    <a:bodyPr/>
                    <a:lstStyle/>
                    <a:p>
                      <a:pPr marL="285750" marR="0" indent="-285750">
                        <a:lnSpc>
                          <a:spcPct val="115000"/>
                        </a:lnSpc>
                        <a:spcBef>
                          <a:spcPts val="0"/>
                        </a:spcBef>
                        <a:spcAft>
                          <a:spcPts val="0"/>
                        </a:spcAft>
                        <a:buFont typeface="Arial" panose="020B0604020202020204" pitchFamily="34" charset="0"/>
                        <a:buChar char="•"/>
                      </a:pPr>
                      <a:r>
                        <a:rPr lang="en-US" sz="1600" dirty="0">
                          <a:solidFill>
                            <a:srgbClr val="000000"/>
                          </a:solidFill>
                          <a:effectLst/>
                          <a:latin typeface="Calibri"/>
                          <a:ea typeface="Times New Roman"/>
                          <a:cs typeface="Times New Roman"/>
                        </a:rPr>
                        <a:t>Sending State</a:t>
                      </a:r>
                      <a:endParaRPr lang="en-US" sz="1400" dirty="0">
                        <a:effectLst/>
                        <a:latin typeface="Calibri"/>
                        <a:ea typeface="Calibri"/>
                        <a:cs typeface="Times New Roman"/>
                      </a:endParaRPr>
                    </a:p>
                  </a:txBody>
                  <a:tcPr marL="68580" marR="68580" marT="0" marB="0">
                    <a:lnL>
                      <a:noFill/>
                    </a:lnL>
                    <a:lnR>
                      <a:noFill/>
                    </a:lnR>
                    <a:lnT>
                      <a:noFill/>
                    </a:lnT>
                    <a:lnB>
                      <a:noFill/>
                    </a:lnB>
                  </a:tcPr>
                </a:tc>
                <a:tc>
                  <a:txBody>
                    <a:bodyPr/>
                    <a:lstStyle/>
                    <a:p>
                      <a:pPr marL="285750" marR="0" indent="-285750">
                        <a:lnSpc>
                          <a:spcPct val="115000"/>
                        </a:lnSpc>
                        <a:spcBef>
                          <a:spcPts val="0"/>
                        </a:spcBef>
                        <a:spcAft>
                          <a:spcPts val="1000"/>
                        </a:spcAft>
                        <a:buFont typeface="Arial" panose="020B0604020202020204" pitchFamily="34" charset="0"/>
                        <a:buChar char="•"/>
                      </a:pPr>
                      <a:r>
                        <a:rPr lang="en-US" sz="1600" dirty="0">
                          <a:solidFill>
                            <a:srgbClr val="000000"/>
                          </a:solidFill>
                          <a:effectLst/>
                          <a:latin typeface="Calibri"/>
                          <a:ea typeface="Times New Roman"/>
                          <a:cs typeface="Times New Roman"/>
                        </a:rPr>
                        <a:t>Supervising PO Name</a:t>
                      </a:r>
                      <a:endParaRPr lang="en-US" sz="1400" dirty="0">
                        <a:effectLst/>
                        <a:latin typeface="Calibri"/>
                        <a:ea typeface="Calibri"/>
                        <a:cs typeface="Times New Roman"/>
                      </a:endParaRPr>
                    </a:p>
                  </a:txBody>
                  <a:tcPr marL="68580" marR="68580" marT="0" marB="0">
                    <a:lnL>
                      <a:noFill/>
                    </a:lnL>
                    <a:lnR>
                      <a:noFill/>
                    </a:lnR>
                    <a:lnT>
                      <a:noFill/>
                    </a:lnT>
                    <a:lnB>
                      <a:noFill/>
                    </a:lnB>
                  </a:tcPr>
                </a:tc>
              </a:tr>
              <a:tr h="279400">
                <a:tc>
                  <a:txBody>
                    <a:bodyPr/>
                    <a:lstStyle/>
                    <a:p>
                      <a:pPr marL="285750" marR="0" indent="-285750">
                        <a:lnSpc>
                          <a:spcPct val="115000"/>
                        </a:lnSpc>
                        <a:spcBef>
                          <a:spcPts val="0"/>
                        </a:spcBef>
                        <a:spcAft>
                          <a:spcPts val="0"/>
                        </a:spcAft>
                        <a:buFont typeface="Arial" panose="020B0604020202020204" pitchFamily="34" charset="0"/>
                        <a:buChar char="•"/>
                      </a:pPr>
                      <a:r>
                        <a:rPr lang="en-US" sz="1600" dirty="0">
                          <a:solidFill>
                            <a:srgbClr val="000000"/>
                          </a:solidFill>
                          <a:effectLst/>
                          <a:latin typeface="Calibri"/>
                          <a:ea typeface="Times New Roman"/>
                          <a:cs typeface="Times New Roman"/>
                        </a:rPr>
                        <a:t>Receiving State</a:t>
                      </a:r>
                      <a:endParaRPr lang="en-US" sz="1400" dirty="0">
                        <a:effectLst/>
                        <a:latin typeface="Calibri"/>
                        <a:ea typeface="Calibri"/>
                        <a:cs typeface="Times New Roman"/>
                      </a:endParaRPr>
                    </a:p>
                  </a:txBody>
                  <a:tcPr marL="68580" marR="68580" marT="0" marB="0">
                    <a:lnL>
                      <a:noFill/>
                    </a:lnL>
                    <a:lnR>
                      <a:noFill/>
                    </a:lnR>
                    <a:lnT>
                      <a:noFill/>
                    </a:lnT>
                    <a:lnB>
                      <a:noFill/>
                    </a:lnB>
                  </a:tcPr>
                </a:tc>
                <a:tc>
                  <a:txBody>
                    <a:bodyPr/>
                    <a:lstStyle/>
                    <a:p>
                      <a:pPr marL="285750" marR="0" indent="-285750">
                        <a:lnSpc>
                          <a:spcPct val="115000"/>
                        </a:lnSpc>
                        <a:spcBef>
                          <a:spcPts val="0"/>
                        </a:spcBef>
                        <a:spcAft>
                          <a:spcPts val="1000"/>
                        </a:spcAft>
                        <a:buFont typeface="Arial" panose="020B0604020202020204" pitchFamily="34" charset="0"/>
                        <a:buChar char="•"/>
                      </a:pPr>
                      <a:r>
                        <a:rPr lang="en-US" sz="1600" dirty="0">
                          <a:solidFill>
                            <a:srgbClr val="000000"/>
                          </a:solidFill>
                          <a:effectLst/>
                          <a:latin typeface="Calibri"/>
                          <a:ea typeface="Times New Roman"/>
                          <a:cs typeface="Times New Roman"/>
                        </a:rPr>
                        <a:t>Supervising PO Email </a:t>
                      </a:r>
                      <a:endParaRPr lang="en-US" sz="1400" dirty="0">
                        <a:effectLst/>
                        <a:latin typeface="Calibri"/>
                        <a:ea typeface="Calibri"/>
                        <a:cs typeface="Times New Roman"/>
                      </a:endParaRPr>
                    </a:p>
                  </a:txBody>
                  <a:tcPr marL="68580" marR="68580" marT="0" marB="0">
                    <a:lnL>
                      <a:noFill/>
                    </a:lnL>
                    <a:lnR>
                      <a:noFill/>
                    </a:lnR>
                    <a:lnT>
                      <a:noFill/>
                    </a:lnT>
                    <a:lnB>
                      <a:noFill/>
                    </a:lnB>
                  </a:tcPr>
                </a:tc>
              </a:tr>
              <a:tr h="279400">
                <a:tc>
                  <a:txBody>
                    <a:bodyPr/>
                    <a:lstStyle/>
                    <a:p>
                      <a:pPr marL="285750" marR="0" indent="-285750">
                        <a:lnSpc>
                          <a:spcPct val="115000"/>
                        </a:lnSpc>
                        <a:spcBef>
                          <a:spcPts val="0"/>
                        </a:spcBef>
                        <a:spcAft>
                          <a:spcPts val="0"/>
                        </a:spcAft>
                        <a:buFont typeface="Arial" panose="020B0604020202020204" pitchFamily="34" charset="0"/>
                        <a:buChar char="•"/>
                      </a:pPr>
                      <a:r>
                        <a:rPr lang="en-US" sz="1600" dirty="0">
                          <a:solidFill>
                            <a:srgbClr val="000000"/>
                          </a:solidFill>
                          <a:effectLst/>
                          <a:latin typeface="Calibri"/>
                          <a:ea typeface="Times New Roman"/>
                          <a:cs typeface="Times New Roman"/>
                        </a:rPr>
                        <a:t>Supervising State</a:t>
                      </a:r>
                      <a:endParaRPr lang="en-US" sz="1400" dirty="0">
                        <a:effectLst/>
                        <a:latin typeface="Calibri"/>
                        <a:ea typeface="Calibri"/>
                        <a:cs typeface="Times New Roman"/>
                      </a:endParaRPr>
                    </a:p>
                  </a:txBody>
                  <a:tcPr marL="68580" marR="68580" marT="0" marB="0">
                    <a:lnL>
                      <a:noFill/>
                    </a:lnL>
                    <a:lnR>
                      <a:noFill/>
                    </a:lnR>
                    <a:lnT>
                      <a:noFill/>
                    </a:lnT>
                    <a:lnB>
                      <a:noFill/>
                    </a:lnB>
                  </a:tcPr>
                </a:tc>
                <a:tc>
                  <a:txBody>
                    <a:bodyPr/>
                    <a:lstStyle/>
                    <a:p>
                      <a:pPr marL="285750" marR="0" indent="-285750">
                        <a:lnSpc>
                          <a:spcPct val="115000"/>
                        </a:lnSpc>
                        <a:spcBef>
                          <a:spcPts val="0"/>
                        </a:spcBef>
                        <a:spcAft>
                          <a:spcPts val="1000"/>
                        </a:spcAft>
                        <a:buFont typeface="Arial" panose="020B0604020202020204" pitchFamily="34" charset="0"/>
                        <a:buChar char="•"/>
                      </a:pPr>
                      <a:r>
                        <a:rPr lang="en-US" sz="1600" dirty="0">
                          <a:solidFill>
                            <a:srgbClr val="000000"/>
                          </a:solidFill>
                          <a:effectLst/>
                          <a:latin typeface="Calibri"/>
                          <a:ea typeface="Times New Roman"/>
                          <a:cs typeface="Times New Roman"/>
                        </a:rPr>
                        <a:t>Supervising PO Phone</a:t>
                      </a:r>
                      <a:endParaRPr lang="en-US" sz="1400" dirty="0">
                        <a:effectLst/>
                        <a:latin typeface="Calibri"/>
                        <a:ea typeface="Calibri"/>
                        <a:cs typeface="Times New Roman"/>
                      </a:endParaRPr>
                    </a:p>
                  </a:txBody>
                  <a:tcPr marL="68580" marR="68580" marT="0" marB="0">
                    <a:lnL>
                      <a:noFill/>
                    </a:lnL>
                    <a:lnR>
                      <a:noFill/>
                    </a:lnR>
                    <a:lnT>
                      <a:noFill/>
                    </a:lnT>
                    <a:lnB>
                      <a:noFill/>
                    </a:lnB>
                  </a:tcPr>
                </a:tc>
              </a:tr>
            </a:tbl>
          </a:graphicData>
        </a:graphic>
      </p:graphicFrame>
    </p:spTree>
    <p:extLst>
      <p:ext uri="{BB962C8B-B14F-4D97-AF65-F5344CB8AC3E}">
        <p14:creationId xmlns:p14="http://schemas.microsoft.com/office/powerpoint/2010/main" val="13121918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US" dirty="0" smtClean="0"/>
              <a:t>Limited to the Following NCIC Codes for Primary Offenses</a:t>
            </a:r>
            <a:endParaRPr lang="en-US" dirty="0"/>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135187" y="1786084"/>
            <a:ext cx="7382126" cy="4878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093373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8593" y="0"/>
            <a:ext cx="7778182" cy="1219200"/>
          </a:xfrm>
        </p:spPr>
        <p:txBody>
          <a:bodyPr>
            <a:noAutofit/>
          </a:bodyPr>
          <a:lstStyle/>
          <a:p>
            <a:pPr algn="r"/>
            <a:r>
              <a:rPr lang="en-US" sz="3100" dirty="0" smtClean="0"/>
              <a:t>Global Reference Architecture Implementation</a:t>
            </a:r>
            <a:endParaRPr lang="en-US" sz="31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4587" y="2055346"/>
            <a:ext cx="8558495" cy="4056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24801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8593" y="6220"/>
            <a:ext cx="7778182" cy="1219200"/>
          </a:xfrm>
        </p:spPr>
        <p:txBody>
          <a:bodyPr>
            <a:noAutofit/>
          </a:bodyPr>
          <a:lstStyle/>
          <a:p>
            <a:pPr algn="r"/>
            <a:r>
              <a:rPr lang="en-US" sz="3100" dirty="0" smtClean="0"/>
              <a:t>Global Reference Architecture Implementation</a:t>
            </a:r>
            <a:endParaRPr lang="en-US" sz="3100"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5587" y="1796394"/>
            <a:ext cx="7699824" cy="4956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62741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ight Arrow 16"/>
          <p:cNvSpPr/>
          <p:nvPr/>
        </p:nvSpPr>
        <p:spPr>
          <a:xfrm>
            <a:off x="7026401" y="4381500"/>
            <a:ext cx="1509586" cy="4572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Right Arrow 15"/>
          <p:cNvSpPr/>
          <p:nvPr/>
        </p:nvSpPr>
        <p:spPr>
          <a:xfrm rot="5400000">
            <a:off x="5270529" y="3325843"/>
            <a:ext cx="968315" cy="457200"/>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Yes</a:t>
            </a:r>
            <a:endParaRPr lang="en-US" dirty="0">
              <a:solidFill>
                <a:prstClr val="white"/>
              </a:solidFill>
            </a:endParaRPr>
          </a:p>
        </p:txBody>
      </p:sp>
      <p:sp>
        <p:nvSpPr>
          <p:cNvPr id="2" name="Title 1"/>
          <p:cNvSpPr>
            <a:spLocks noGrp="1"/>
          </p:cNvSpPr>
          <p:nvPr>
            <p:ph type="title"/>
          </p:nvPr>
        </p:nvSpPr>
        <p:spPr>
          <a:xfrm>
            <a:off x="1978593" y="0"/>
            <a:ext cx="7778182" cy="1219200"/>
          </a:xfrm>
        </p:spPr>
        <p:txBody>
          <a:bodyPr>
            <a:normAutofit/>
          </a:bodyPr>
          <a:lstStyle/>
          <a:p>
            <a:pPr algn="r"/>
            <a:r>
              <a:rPr lang="en-US" dirty="0" smtClean="0"/>
              <a:t>Event Reporting Entity (ICOTS)</a:t>
            </a:r>
            <a:endParaRPr lang="en-US" dirty="0"/>
          </a:p>
        </p:txBody>
      </p:sp>
      <p:sp>
        <p:nvSpPr>
          <p:cNvPr id="6" name="Right Arrow 5"/>
          <p:cNvSpPr/>
          <p:nvPr/>
        </p:nvSpPr>
        <p:spPr>
          <a:xfrm>
            <a:off x="6873643" y="2243613"/>
            <a:ext cx="1046821" cy="457200"/>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black"/>
              </a:solidFill>
            </a:endParaRPr>
          </a:p>
        </p:txBody>
      </p:sp>
      <p:sp>
        <p:nvSpPr>
          <p:cNvPr id="9" name="Flowchart: Process 8"/>
          <p:cNvSpPr/>
          <p:nvPr/>
        </p:nvSpPr>
        <p:spPr>
          <a:xfrm>
            <a:off x="1656570" y="1851085"/>
            <a:ext cx="1926417" cy="12192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Monitor for new offender transfer</a:t>
            </a:r>
            <a:endParaRPr lang="en-US" dirty="0">
              <a:solidFill>
                <a:prstClr val="white"/>
              </a:solidFill>
            </a:endParaRPr>
          </a:p>
        </p:txBody>
      </p:sp>
      <p:sp>
        <p:nvSpPr>
          <p:cNvPr id="10" name="Flowchart: Decision 9"/>
          <p:cNvSpPr/>
          <p:nvPr/>
        </p:nvSpPr>
        <p:spPr>
          <a:xfrm>
            <a:off x="4344987" y="1688621"/>
            <a:ext cx="2819400" cy="160020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Offender of Interest (OOI) ?</a:t>
            </a:r>
            <a:endParaRPr lang="en-US" dirty="0">
              <a:solidFill>
                <a:prstClr val="white"/>
              </a:solidFill>
            </a:endParaRPr>
          </a:p>
        </p:txBody>
      </p:sp>
      <p:sp>
        <p:nvSpPr>
          <p:cNvPr id="13" name="Flowchart: Terminator 12"/>
          <p:cNvSpPr/>
          <p:nvPr/>
        </p:nvSpPr>
        <p:spPr>
          <a:xfrm>
            <a:off x="7926387" y="2117785"/>
            <a:ext cx="1409700" cy="685800"/>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Stop</a:t>
            </a:r>
            <a:endParaRPr lang="en-US" dirty="0">
              <a:solidFill>
                <a:prstClr val="white"/>
              </a:solidFill>
            </a:endParaRPr>
          </a:p>
        </p:txBody>
      </p:sp>
      <p:sp>
        <p:nvSpPr>
          <p:cNvPr id="14" name="Right Arrow 13"/>
          <p:cNvSpPr/>
          <p:nvPr/>
        </p:nvSpPr>
        <p:spPr>
          <a:xfrm>
            <a:off x="3582987" y="2260121"/>
            <a:ext cx="762000" cy="457200"/>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Flowchart: Process 14"/>
          <p:cNvSpPr/>
          <p:nvPr/>
        </p:nvSpPr>
        <p:spPr>
          <a:xfrm>
            <a:off x="4301532" y="4038600"/>
            <a:ext cx="2906309" cy="1143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Send offender profile message to Intermediary Broker</a:t>
            </a:r>
            <a:endParaRPr lang="en-US" dirty="0">
              <a:solidFill>
                <a:prstClr val="white"/>
              </a:solidFill>
            </a:endParaRPr>
          </a:p>
        </p:txBody>
      </p:sp>
      <p:sp>
        <p:nvSpPr>
          <p:cNvPr id="11" name="Flowchart: Document 10"/>
          <p:cNvSpPr/>
          <p:nvPr/>
        </p:nvSpPr>
        <p:spPr>
          <a:xfrm>
            <a:off x="8535987" y="4381500"/>
            <a:ext cx="914400" cy="838200"/>
          </a:xfrm>
          <a:prstGeom prst="flowChartDocumen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prstClr val="black"/>
                </a:solidFill>
              </a:rPr>
              <a:t>Offender Profile</a:t>
            </a:r>
            <a:endParaRPr lang="en-US" sz="1400" dirty="0">
              <a:solidFill>
                <a:prstClr val="black"/>
              </a:solidFill>
            </a:endParaRPr>
          </a:p>
        </p:txBody>
      </p:sp>
      <p:sp>
        <p:nvSpPr>
          <p:cNvPr id="3" name="TextBox 2"/>
          <p:cNvSpPr txBox="1"/>
          <p:nvPr/>
        </p:nvSpPr>
        <p:spPr>
          <a:xfrm>
            <a:off x="7026401" y="2831621"/>
            <a:ext cx="713191" cy="430887"/>
          </a:xfrm>
          <a:prstGeom prst="rect">
            <a:avLst/>
          </a:prstGeom>
          <a:noFill/>
        </p:spPr>
        <p:txBody>
          <a:bodyPr wrap="square" rtlCol="0">
            <a:spAutoFit/>
          </a:bodyPr>
          <a:lstStyle/>
          <a:p>
            <a:r>
              <a:rPr lang="en-US" dirty="0" smtClean="0">
                <a:solidFill>
                  <a:prstClr val="black"/>
                </a:solidFill>
              </a:rPr>
              <a:t>No</a:t>
            </a:r>
            <a:endParaRPr lang="en-US" dirty="0">
              <a:solidFill>
                <a:prstClr val="black"/>
              </a:solidFill>
            </a:endParaRPr>
          </a:p>
        </p:txBody>
      </p:sp>
      <p:sp>
        <p:nvSpPr>
          <p:cNvPr id="18" name="TextBox 17"/>
          <p:cNvSpPr txBox="1"/>
          <p:nvPr/>
        </p:nvSpPr>
        <p:spPr>
          <a:xfrm>
            <a:off x="4497387" y="3288821"/>
            <a:ext cx="713191" cy="430887"/>
          </a:xfrm>
          <a:prstGeom prst="rect">
            <a:avLst/>
          </a:prstGeom>
          <a:noFill/>
        </p:spPr>
        <p:txBody>
          <a:bodyPr wrap="square" rtlCol="0">
            <a:spAutoFit/>
          </a:bodyPr>
          <a:lstStyle/>
          <a:p>
            <a:r>
              <a:rPr lang="en-US" dirty="0" smtClean="0">
                <a:solidFill>
                  <a:prstClr val="black"/>
                </a:solidFill>
              </a:rPr>
              <a:t>Yes</a:t>
            </a:r>
            <a:endParaRPr lang="en-US" dirty="0">
              <a:solidFill>
                <a:prstClr val="black"/>
              </a:solidFill>
            </a:endParaRPr>
          </a:p>
        </p:txBody>
      </p:sp>
      <p:sp>
        <p:nvSpPr>
          <p:cNvPr id="19" name="TextBox 18"/>
          <p:cNvSpPr txBox="1"/>
          <p:nvPr/>
        </p:nvSpPr>
        <p:spPr>
          <a:xfrm>
            <a:off x="1664335" y="5724579"/>
            <a:ext cx="3303991" cy="923330"/>
          </a:xfrm>
          <a:prstGeom prst="rect">
            <a:avLst/>
          </a:prstGeom>
          <a:noFill/>
        </p:spPr>
        <p:txBody>
          <a:bodyPr wrap="square" rtlCol="0">
            <a:spAutoFit/>
          </a:bodyPr>
          <a:lstStyle/>
          <a:p>
            <a:r>
              <a:rPr lang="en-US" sz="1800" dirty="0" smtClean="0">
                <a:solidFill>
                  <a:prstClr val="black"/>
                </a:solidFill>
              </a:rPr>
              <a:t>Note: OOI determination is based on a set of NCIC codes</a:t>
            </a:r>
            <a:endParaRPr lang="en-US" sz="1800" dirty="0">
              <a:solidFill>
                <a:prstClr val="black"/>
              </a:solidFill>
            </a:endParaRPr>
          </a:p>
        </p:txBody>
      </p:sp>
    </p:spTree>
    <p:extLst>
      <p:ext uri="{BB962C8B-B14F-4D97-AF65-F5344CB8AC3E}">
        <p14:creationId xmlns:p14="http://schemas.microsoft.com/office/powerpoint/2010/main" val="29790435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8593" y="0"/>
            <a:ext cx="7778182" cy="1219200"/>
          </a:xfrm>
        </p:spPr>
        <p:txBody>
          <a:bodyPr>
            <a:normAutofit/>
          </a:bodyPr>
          <a:lstStyle/>
          <a:p>
            <a:pPr algn="r"/>
            <a:r>
              <a:rPr lang="en-US" dirty="0" smtClean="0"/>
              <a:t>Intermediary Broker</a:t>
            </a:r>
            <a:endParaRPr lang="en-US" dirty="0"/>
          </a:p>
        </p:txBody>
      </p:sp>
      <p:sp>
        <p:nvSpPr>
          <p:cNvPr id="15" name="Flowchart: Process 14"/>
          <p:cNvSpPr/>
          <p:nvPr/>
        </p:nvSpPr>
        <p:spPr>
          <a:xfrm>
            <a:off x="3722349" y="2590800"/>
            <a:ext cx="2906309" cy="9144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Receive offender profile message</a:t>
            </a:r>
            <a:endParaRPr lang="en-US" dirty="0">
              <a:solidFill>
                <a:prstClr val="white"/>
              </a:solidFill>
            </a:endParaRPr>
          </a:p>
        </p:txBody>
      </p:sp>
      <p:sp>
        <p:nvSpPr>
          <p:cNvPr id="17" name="Right Arrow 16"/>
          <p:cNvSpPr/>
          <p:nvPr/>
        </p:nvSpPr>
        <p:spPr>
          <a:xfrm>
            <a:off x="1929687" y="2819400"/>
            <a:ext cx="1792662" cy="4572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Flowchart: Process 10"/>
          <p:cNvSpPr/>
          <p:nvPr/>
        </p:nvSpPr>
        <p:spPr>
          <a:xfrm>
            <a:off x="3722349" y="4495800"/>
            <a:ext cx="2906309" cy="1143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Route offender profile message based on state/zip code</a:t>
            </a:r>
            <a:endParaRPr lang="en-US" dirty="0">
              <a:solidFill>
                <a:prstClr val="white"/>
              </a:solidFill>
            </a:endParaRPr>
          </a:p>
        </p:txBody>
      </p:sp>
      <p:sp>
        <p:nvSpPr>
          <p:cNvPr id="12" name="Right Arrow 11"/>
          <p:cNvSpPr/>
          <p:nvPr/>
        </p:nvSpPr>
        <p:spPr>
          <a:xfrm rot="5400000">
            <a:off x="4680203" y="3771900"/>
            <a:ext cx="990600" cy="457200"/>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 name="Right Arrow 17"/>
          <p:cNvSpPr/>
          <p:nvPr/>
        </p:nvSpPr>
        <p:spPr>
          <a:xfrm>
            <a:off x="6620703" y="4838700"/>
            <a:ext cx="1130329" cy="4572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Rectangle 2"/>
          <p:cNvSpPr/>
          <p:nvPr/>
        </p:nvSpPr>
        <p:spPr>
          <a:xfrm>
            <a:off x="3245117" y="1752600"/>
            <a:ext cx="3860771" cy="2133600"/>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en-US" dirty="0" smtClean="0">
                <a:solidFill>
                  <a:prstClr val="black"/>
                </a:solidFill>
              </a:rPr>
              <a:t>Offender Transfer Notification Service</a:t>
            </a:r>
            <a:endParaRPr lang="en-US" dirty="0">
              <a:solidFill>
                <a:prstClr val="black"/>
              </a:solidFill>
            </a:endParaRPr>
          </a:p>
        </p:txBody>
      </p:sp>
      <p:sp>
        <p:nvSpPr>
          <p:cNvPr id="13" name="Flowchart: Document 12"/>
          <p:cNvSpPr/>
          <p:nvPr/>
        </p:nvSpPr>
        <p:spPr>
          <a:xfrm>
            <a:off x="1671195" y="2857500"/>
            <a:ext cx="914400" cy="838200"/>
          </a:xfrm>
          <a:prstGeom prst="flowChartDocumen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prstClr val="black"/>
                </a:solidFill>
              </a:rPr>
              <a:t>Offender Profile</a:t>
            </a:r>
            <a:endParaRPr lang="en-US" sz="1400" dirty="0">
              <a:solidFill>
                <a:prstClr val="black"/>
              </a:solidFill>
            </a:endParaRPr>
          </a:p>
        </p:txBody>
      </p:sp>
      <p:sp>
        <p:nvSpPr>
          <p:cNvPr id="14" name="Flowchart: Document 13"/>
          <p:cNvSpPr/>
          <p:nvPr/>
        </p:nvSpPr>
        <p:spPr>
          <a:xfrm>
            <a:off x="7777333" y="4648200"/>
            <a:ext cx="914400" cy="838200"/>
          </a:xfrm>
          <a:prstGeom prst="flowChartDocumen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prstClr val="black"/>
                </a:solidFill>
              </a:rPr>
              <a:t>Offender Profile</a:t>
            </a:r>
            <a:endParaRPr lang="en-US" sz="1400" dirty="0">
              <a:solidFill>
                <a:prstClr val="black"/>
              </a:solidFill>
            </a:endParaRPr>
          </a:p>
        </p:txBody>
      </p:sp>
    </p:spTree>
    <p:extLst>
      <p:ext uri="{BB962C8B-B14F-4D97-AF65-F5344CB8AC3E}">
        <p14:creationId xmlns:p14="http://schemas.microsoft.com/office/powerpoint/2010/main" val="7579397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dirty="0" smtClean="0"/>
              <a:t>Workgroup and Team Members</a:t>
            </a:r>
            <a:endParaRPr lang="en-US" i="1" dirty="0"/>
          </a:p>
        </p:txBody>
      </p:sp>
      <p:sp>
        <p:nvSpPr>
          <p:cNvPr id="3" name="Content Placeholder 2"/>
          <p:cNvSpPr>
            <a:spLocks noGrp="1"/>
          </p:cNvSpPr>
          <p:nvPr>
            <p:ph sz="half" idx="1"/>
          </p:nvPr>
        </p:nvSpPr>
        <p:spPr/>
        <p:txBody>
          <a:bodyPr>
            <a:normAutofit fontScale="32500" lnSpcReduction="20000"/>
          </a:bodyPr>
          <a:lstStyle/>
          <a:p>
            <a:r>
              <a:rPr lang="en-US" sz="5500" dirty="0"/>
              <a:t>Leann K. </a:t>
            </a:r>
            <a:r>
              <a:rPr lang="en-US" sz="5500" dirty="0" smtClean="0"/>
              <a:t>Bertsch (</a:t>
            </a:r>
            <a:r>
              <a:rPr lang="en-US" sz="5500" i="1" dirty="0" smtClean="0"/>
              <a:t>North </a:t>
            </a:r>
            <a:r>
              <a:rPr lang="en-US" sz="5500" i="1" dirty="0"/>
              <a:t>Dakota </a:t>
            </a:r>
            <a:r>
              <a:rPr lang="en-US" sz="5500" i="1" dirty="0" smtClean="0"/>
              <a:t>DOC and Rehabilitation)</a:t>
            </a:r>
            <a:endParaRPr lang="en-US" sz="5500" dirty="0"/>
          </a:p>
          <a:p>
            <a:r>
              <a:rPr lang="en-US" sz="5500" b="1" dirty="0"/>
              <a:t>Gloria </a:t>
            </a:r>
            <a:r>
              <a:rPr lang="en-US" sz="5500" b="1" dirty="0" smtClean="0"/>
              <a:t>Brewer (NYSIC)</a:t>
            </a:r>
            <a:endParaRPr lang="en-US" sz="5500" b="1" dirty="0"/>
          </a:p>
          <a:p>
            <a:r>
              <a:rPr lang="en-US" sz="5500" b="1" dirty="0" smtClean="0"/>
              <a:t>Natalie Browning (</a:t>
            </a:r>
            <a:r>
              <a:rPr lang="en-US" sz="5500" b="1" dirty="0" err="1" smtClean="0"/>
              <a:t>Appriss</a:t>
            </a:r>
            <a:r>
              <a:rPr lang="en-US" sz="5500" b="1" dirty="0" smtClean="0"/>
              <a:t>)</a:t>
            </a:r>
          </a:p>
          <a:p>
            <a:r>
              <a:rPr lang="en-US" sz="5500" b="1" dirty="0" smtClean="0"/>
              <a:t>Yogesh Chawla (SEARCH)</a:t>
            </a:r>
          </a:p>
          <a:p>
            <a:r>
              <a:rPr lang="en-US" sz="5500" dirty="0" smtClean="0"/>
              <a:t>Erica Cecil (</a:t>
            </a:r>
            <a:r>
              <a:rPr lang="en-US" sz="5500" dirty="0" err="1" smtClean="0"/>
              <a:t>Appriss</a:t>
            </a:r>
            <a:r>
              <a:rPr lang="en-US" sz="5500" dirty="0" smtClean="0"/>
              <a:t>)</a:t>
            </a:r>
          </a:p>
          <a:p>
            <a:r>
              <a:rPr lang="en-US" sz="5500" dirty="0" smtClean="0"/>
              <a:t>Paul </a:t>
            </a:r>
            <a:r>
              <a:rPr lang="en-US" sz="5500" dirty="0" err="1" smtClean="0"/>
              <a:t>DeQuarto</a:t>
            </a:r>
            <a:r>
              <a:rPr lang="en-US" sz="5500" dirty="0" smtClean="0"/>
              <a:t> (NYSIC)</a:t>
            </a:r>
          </a:p>
          <a:p>
            <a:r>
              <a:rPr lang="en-US" sz="5500" dirty="0" smtClean="0"/>
              <a:t>Xavier Donnelly (ICAOS)</a:t>
            </a:r>
          </a:p>
          <a:p>
            <a:r>
              <a:rPr lang="en-US" sz="5500" dirty="0" smtClean="0"/>
              <a:t>Jim Douglas (SEARCH)</a:t>
            </a:r>
          </a:p>
          <a:p>
            <a:r>
              <a:rPr lang="en-US" sz="5500" dirty="0" smtClean="0"/>
              <a:t>David Eberhard (Arkansas Department of Community Corrections)</a:t>
            </a:r>
          </a:p>
          <a:p>
            <a:r>
              <a:rPr lang="en-US" sz="5500" dirty="0"/>
              <a:t>Bob Greeves (BJA)</a:t>
            </a:r>
          </a:p>
          <a:p>
            <a:r>
              <a:rPr lang="en-US" sz="5500" b="1" dirty="0"/>
              <a:t>Harry Hageman (ICAOS)</a:t>
            </a:r>
          </a:p>
          <a:p>
            <a:r>
              <a:rPr lang="en-US" sz="5500" dirty="0" smtClean="0"/>
              <a:t>Matthew </a:t>
            </a:r>
            <a:r>
              <a:rPr lang="en-US" sz="5500" dirty="0" err="1" smtClean="0"/>
              <a:t>Krzan</a:t>
            </a:r>
            <a:r>
              <a:rPr lang="en-US" sz="5500" dirty="0" smtClean="0"/>
              <a:t> (ACISS)</a:t>
            </a:r>
          </a:p>
          <a:p>
            <a:r>
              <a:rPr lang="en-US" sz="5500" b="1" dirty="0" smtClean="0"/>
              <a:t>David Lewis (BJA)</a:t>
            </a:r>
          </a:p>
          <a:p>
            <a:endParaRPr lang="en-US" dirty="0"/>
          </a:p>
        </p:txBody>
      </p:sp>
      <p:sp>
        <p:nvSpPr>
          <p:cNvPr id="4" name="Content Placeholder 3"/>
          <p:cNvSpPr>
            <a:spLocks noGrp="1"/>
          </p:cNvSpPr>
          <p:nvPr>
            <p:ph sz="half" idx="2"/>
          </p:nvPr>
        </p:nvSpPr>
        <p:spPr/>
        <p:txBody>
          <a:bodyPr>
            <a:normAutofit fontScale="32500" lnSpcReduction="20000"/>
          </a:bodyPr>
          <a:lstStyle/>
          <a:p>
            <a:r>
              <a:rPr lang="en-US" sz="200" dirty="0" smtClean="0"/>
              <a:t>Craig Marion (</a:t>
            </a:r>
            <a:r>
              <a:rPr lang="en-US" sz="200" dirty="0" err="1" smtClean="0"/>
              <a:t>Appriss</a:t>
            </a:r>
            <a:r>
              <a:rPr lang="en-US" sz="200" dirty="0" smtClean="0"/>
              <a:t>)</a:t>
            </a:r>
            <a:endParaRPr lang="en-US" sz="5500" dirty="0" smtClean="0"/>
          </a:p>
          <a:p>
            <a:r>
              <a:rPr lang="en-US" sz="5500" b="1" dirty="0"/>
              <a:t>A</a:t>
            </a:r>
            <a:r>
              <a:rPr lang="en-US" sz="5500" b="1" dirty="0" smtClean="0"/>
              <a:t>dam </a:t>
            </a:r>
            <a:r>
              <a:rPr lang="en-US" sz="5500" b="1" dirty="0"/>
              <a:t>K. </a:t>
            </a:r>
            <a:r>
              <a:rPr lang="en-US" sz="5500" b="1" dirty="0" smtClean="0"/>
              <a:t>Matz (APPA)</a:t>
            </a:r>
            <a:endParaRPr lang="en-US" sz="5500" b="1" dirty="0"/>
          </a:p>
          <a:p>
            <a:r>
              <a:rPr lang="en-US" sz="5500" dirty="0" smtClean="0"/>
              <a:t>Bob May (IJIS, formerly ASCA)</a:t>
            </a:r>
            <a:endParaRPr lang="en-US" sz="5500" dirty="0"/>
          </a:p>
          <a:p>
            <a:r>
              <a:rPr lang="en-US" sz="5500" dirty="0" smtClean="0"/>
              <a:t>Merlin </a:t>
            </a:r>
            <a:r>
              <a:rPr lang="en-US" sz="5500" dirty="0"/>
              <a:t>K. (Lin) </a:t>
            </a:r>
            <a:r>
              <a:rPr lang="en-US" sz="5500" dirty="0" smtClean="0"/>
              <a:t>Miller (Washington State DOC)</a:t>
            </a:r>
            <a:endParaRPr lang="en-US" sz="5500" dirty="0"/>
          </a:p>
          <a:p>
            <a:r>
              <a:rPr lang="en-US" sz="5500" dirty="0" smtClean="0"/>
              <a:t>Mark Perbix (SEARCH)</a:t>
            </a:r>
          </a:p>
          <a:p>
            <a:r>
              <a:rPr lang="en-US" sz="5500" dirty="0" smtClean="0"/>
              <a:t>Robert </a:t>
            </a:r>
            <a:r>
              <a:rPr lang="en-US" sz="5500" dirty="0"/>
              <a:t>J. </a:t>
            </a:r>
            <a:r>
              <a:rPr lang="en-US" sz="5500" dirty="0" smtClean="0"/>
              <a:t>Poisson (NYSP)</a:t>
            </a:r>
            <a:endParaRPr lang="en-US" sz="5500" dirty="0"/>
          </a:p>
          <a:p>
            <a:r>
              <a:rPr lang="en-US" sz="5500" dirty="0" smtClean="0"/>
              <a:t>Sam Razor (ICAOS)</a:t>
            </a:r>
            <a:endParaRPr lang="en-US" sz="5500" dirty="0"/>
          </a:p>
          <a:p>
            <a:r>
              <a:rPr lang="en-US" sz="5500" b="1" dirty="0" smtClean="0"/>
              <a:t>Josh Schwartzberg (ACISS)</a:t>
            </a:r>
          </a:p>
          <a:p>
            <a:r>
              <a:rPr lang="en-US" sz="5500" dirty="0" smtClean="0"/>
              <a:t>Tom Talbot (BJA)</a:t>
            </a:r>
          </a:p>
          <a:p>
            <a:r>
              <a:rPr lang="en-US" sz="5500" dirty="0" smtClean="0"/>
              <a:t>Todd Tincher (</a:t>
            </a:r>
            <a:r>
              <a:rPr lang="en-US" sz="5500" dirty="0" err="1" smtClean="0"/>
              <a:t>Appriss</a:t>
            </a:r>
            <a:r>
              <a:rPr lang="en-US" sz="5500" dirty="0" smtClean="0"/>
              <a:t>)</a:t>
            </a:r>
          </a:p>
          <a:p>
            <a:r>
              <a:rPr lang="en-US" sz="5500" dirty="0" smtClean="0"/>
              <a:t>Carl Wicklund (APPA)</a:t>
            </a:r>
          </a:p>
          <a:p>
            <a:r>
              <a:rPr lang="en-US" sz="5500" dirty="0" smtClean="0"/>
              <a:t>Kathie Winckler (Texas Interstate Compact)</a:t>
            </a:r>
          </a:p>
          <a:p>
            <a:r>
              <a:rPr lang="en-US" sz="5500" dirty="0" smtClean="0"/>
              <a:t>Joseph </a:t>
            </a:r>
            <a:r>
              <a:rPr lang="en-US" sz="5500" dirty="0" err="1" smtClean="0"/>
              <a:t>Zanotelli</a:t>
            </a:r>
            <a:r>
              <a:rPr lang="en-US" sz="5500" dirty="0" smtClean="0"/>
              <a:t> (NYSIC)</a:t>
            </a:r>
          </a:p>
        </p:txBody>
      </p:sp>
    </p:spTree>
    <p:extLst>
      <p:ext uri="{BB962C8B-B14F-4D97-AF65-F5344CB8AC3E}">
        <p14:creationId xmlns:p14="http://schemas.microsoft.com/office/powerpoint/2010/main" val="38504464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5946" y="0"/>
            <a:ext cx="7883008" cy="1219200"/>
          </a:xfrm>
        </p:spPr>
        <p:txBody>
          <a:bodyPr>
            <a:normAutofit/>
          </a:bodyPr>
          <a:lstStyle/>
          <a:p>
            <a:pPr algn="r"/>
            <a:r>
              <a:rPr lang="en-US" sz="4000" dirty="0" smtClean="0"/>
              <a:t>Receiving Entity (e.g., Fusion Center)</a:t>
            </a:r>
            <a:endParaRPr lang="en-US" dirty="0"/>
          </a:p>
        </p:txBody>
      </p:sp>
      <p:sp>
        <p:nvSpPr>
          <p:cNvPr id="15" name="Flowchart: Process 14"/>
          <p:cNvSpPr/>
          <p:nvPr/>
        </p:nvSpPr>
        <p:spPr>
          <a:xfrm>
            <a:off x="3564896" y="2470322"/>
            <a:ext cx="2906309" cy="9144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Receive offender profile message</a:t>
            </a:r>
            <a:endParaRPr lang="en-US" dirty="0">
              <a:solidFill>
                <a:prstClr val="white"/>
              </a:solidFill>
            </a:endParaRPr>
          </a:p>
        </p:txBody>
      </p:sp>
      <p:sp>
        <p:nvSpPr>
          <p:cNvPr id="17" name="Right Arrow 16"/>
          <p:cNvSpPr/>
          <p:nvPr/>
        </p:nvSpPr>
        <p:spPr>
          <a:xfrm>
            <a:off x="2106564" y="2698922"/>
            <a:ext cx="1458332" cy="4572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Flowchart: Process 10"/>
          <p:cNvSpPr/>
          <p:nvPr/>
        </p:nvSpPr>
        <p:spPr>
          <a:xfrm>
            <a:off x="3651410" y="4191824"/>
            <a:ext cx="2733284" cy="1143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Review offender profile</a:t>
            </a:r>
            <a:endParaRPr lang="en-US" dirty="0">
              <a:solidFill>
                <a:prstClr val="white"/>
              </a:solidFill>
            </a:endParaRPr>
          </a:p>
        </p:txBody>
      </p:sp>
      <p:sp>
        <p:nvSpPr>
          <p:cNvPr id="12" name="Right Arrow 11"/>
          <p:cNvSpPr/>
          <p:nvPr/>
        </p:nvSpPr>
        <p:spPr>
          <a:xfrm rot="5400000">
            <a:off x="4610373" y="3555545"/>
            <a:ext cx="815358" cy="457200"/>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 name="Right Arrow 17"/>
          <p:cNvSpPr/>
          <p:nvPr/>
        </p:nvSpPr>
        <p:spPr>
          <a:xfrm>
            <a:off x="6372909" y="4510216"/>
            <a:ext cx="990600" cy="4572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Flowchart: Direct Access Storage 2"/>
          <p:cNvSpPr/>
          <p:nvPr/>
        </p:nvSpPr>
        <p:spPr>
          <a:xfrm>
            <a:off x="4332252" y="6112064"/>
            <a:ext cx="1371600" cy="762000"/>
          </a:xfrm>
          <a:prstGeom prst="flowChartMagneticDru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ight Arrow 8"/>
          <p:cNvSpPr/>
          <p:nvPr/>
        </p:nvSpPr>
        <p:spPr>
          <a:xfrm rot="5400000">
            <a:off x="4621812" y="5487224"/>
            <a:ext cx="792480" cy="457200"/>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Flowchart: Process 9"/>
          <p:cNvSpPr/>
          <p:nvPr/>
        </p:nvSpPr>
        <p:spPr>
          <a:xfrm>
            <a:off x="7363509" y="3900616"/>
            <a:ext cx="1982673" cy="16764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Forward offender profile to Agency of Interest</a:t>
            </a:r>
            <a:endParaRPr lang="en-US" dirty="0">
              <a:solidFill>
                <a:prstClr val="white"/>
              </a:solidFill>
            </a:endParaRPr>
          </a:p>
        </p:txBody>
      </p:sp>
      <p:sp>
        <p:nvSpPr>
          <p:cNvPr id="13" name="Rectangle 12"/>
          <p:cNvSpPr/>
          <p:nvPr/>
        </p:nvSpPr>
        <p:spPr>
          <a:xfrm>
            <a:off x="3087666" y="1447800"/>
            <a:ext cx="3860771" cy="2133600"/>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solidFill>
                  <a:prstClr val="black"/>
                </a:solidFill>
              </a:rPr>
              <a:t>Offender Transfer Notification Service</a:t>
            </a:r>
            <a:endParaRPr lang="en-US" dirty="0">
              <a:solidFill>
                <a:prstClr val="black"/>
              </a:solidFill>
            </a:endParaRPr>
          </a:p>
        </p:txBody>
      </p:sp>
      <p:sp>
        <p:nvSpPr>
          <p:cNvPr id="14" name="Flowchart: Document 13"/>
          <p:cNvSpPr/>
          <p:nvPr/>
        </p:nvSpPr>
        <p:spPr>
          <a:xfrm>
            <a:off x="1649364" y="2598608"/>
            <a:ext cx="914400" cy="838200"/>
          </a:xfrm>
          <a:prstGeom prst="flowChartDocumen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prstClr val="black"/>
                </a:solidFill>
              </a:rPr>
              <a:t>Offender Profile</a:t>
            </a:r>
            <a:endParaRPr lang="en-US" sz="1400" dirty="0">
              <a:solidFill>
                <a:prstClr val="black"/>
              </a:solidFill>
            </a:endParaRPr>
          </a:p>
        </p:txBody>
      </p:sp>
      <p:sp>
        <p:nvSpPr>
          <p:cNvPr id="16" name="Flowchart: Document 15"/>
          <p:cNvSpPr/>
          <p:nvPr/>
        </p:nvSpPr>
        <p:spPr>
          <a:xfrm>
            <a:off x="8535987" y="5486400"/>
            <a:ext cx="914400" cy="838200"/>
          </a:xfrm>
          <a:prstGeom prst="flowChartDocumen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prstClr val="black"/>
                </a:solidFill>
              </a:rPr>
              <a:t>Offender Profile</a:t>
            </a:r>
            <a:endParaRPr lang="en-US" sz="1400" dirty="0">
              <a:solidFill>
                <a:prstClr val="black"/>
              </a:solidFill>
            </a:endParaRPr>
          </a:p>
        </p:txBody>
      </p:sp>
      <p:sp>
        <p:nvSpPr>
          <p:cNvPr id="19" name="Right Arrow 18"/>
          <p:cNvSpPr/>
          <p:nvPr/>
        </p:nvSpPr>
        <p:spPr>
          <a:xfrm>
            <a:off x="6471205" y="2687895"/>
            <a:ext cx="1111447" cy="4572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 name="Flowchart: Document 19"/>
          <p:cNvSpPr/>
          <p:nvPr/>
        </p:nvSpPr>
        <p:spPr>
          <a:xfrm>
            <a:off x="7582652" y="2538266"/>
            <a:ext cx="1460349" cy="838200"/>
          </a:xfrm>
          <a:prstGeom prst="flowChartDocumen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prstClr val="black"/>
                </a:solidFill>
              </a:rPr>
              <a:t>Acknowledgment</a:t>
            </a:r>
            <a:endParaRPr lang="en-US" sz="1400" dirty="0">
              <a:solidFill>
                <a:prstClr val="black"/>
              </a:solidFill>
            </a:endParaRPr>
          </a:p>
        </p:txBody>
      </p:sp>
    </p:spTree>
    <p:extLst>
      <p:ext uri="{BB962C8B-B14F-4D97-AF65-F5344CB8AC3E}">
        <p14:creationId xmlns:p14="http://schemas.microsoft.com/office/powerpoint/2010/main" val="38397378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	Project Longevity</a:t>
            </a:r>
            <a:endParaRPr lang="en-US" dirty="0"/>
          </a:p>
        </p:txBody>
      </p:sp>
      <p:sp>
        <p:nvSpPr>
          <p:cNvPr id="3" name="Content Placeholder 2"/>
          <p:cNvSpPr>
            <a:spLocks noGrp="1"/>
          </p:cNvSpPr>
          <p:nvPr>
            <p:ph idx="1"/>
          </p:nvPr>
        </p:nvSpPr>
        <p:spPr/>
        <p:txBody>
          <a:bodyPr/>
          <a:lstStyle/>
          <a:p>
            <a:r>
              <a:rPr lang="en-US" dirty="0"/>
              <a:t>Built on existing architecture</a:t>
            </a:r>
          </a:p>
          <a:p>
            <a:pPr lvl="1"/>
            <a:r>
              <a:rPr lang="en-US" dirty="0"/>
              <a:t>ICOTS messages route through the </a:t>
            </a:r>
            <a:r>
              <a:rPr lang="en-US" dirty="0" smtClean="0"/>
              <a:t>NSI Shared Space Environment</a:t>
            </a:r>
            <a:endParaRPr lang="en-US" dirty="0"/>
          </a:p>
          <a:p>
            <a:pPr lvl="1"/>
            <a:r>
              <a:rPr lang="en-US" dirty="0"/>
              <a:t>No additional hardware or software required to participate</a:t>
            </a:r>
          </a:p>
          <a:p>
            <a:pPr lvl="1"/>
            <a:r>
              <a:rPr lang="en-US" dirty="0" smtClean="0"/>
              <a:t>Leverages GLOBAL standards and resources</a:t>
            </a:r>
          </a:p>
          <a:p>
            <a:pPr lvl="2"/>
            <a:r>
              <a:rPr lang="en-US" dirty="0" smtClean="0"/>
              <a:t>Global Reference Architecture (GRA)</a:t>
            </a:r>
          </a:p>
          <a:p>
            <a:pPr lvl="2"/>
            <a:r>
              <a:rPr lang="en-US" dirty="0" smtClean="0"/>
              <a:t>National Information Exchange Model (NIEM)</a:t>
            </a:r>
          </a:p>
          <a:p>
            <a:pPr lvl="1"/>
            <a:r>
              <a:rPr lang="en-US" dirty="0" smtClean="0"/>
              <a:t>Interoperable</a:t>
            </a:r>
            <a:endParaRPr lang="en-US" dirty="0"/>
          </a:p>
        </p:txBody>
      </p:sp>
    </p:spTree>
    <p:extLst>
      <p:ext uri="{BB962C8B-B14F-4D97-AF65-F5344CB8AC3E}">
        <p14:creationId xmlns:p14="http://schemas.microsoft.com/office/powerpoint/2010/main" val="34937199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Exchange Benefits</a:t>
            </a:r>
            <a:endParaRPr lang="en-US" dirty="0"/>
          </a:p>
        </p:txBody>
      </p:sp>
      <p:sp>
        <p:nvSpPr>
          <p:cNvPr id="3" name="Content Placeholder 2"/>
          <p:cNvSpPr>
            <a:spLocks noGrp="1"/>
          </p:cNvSpPr>
          <p:nvPr>
            <p:ph idx="1"/>
          </p:nvPr>
        </p:nvSpPr>
        <p:spPr/>
        <p:txBody>
          <a:bodyPr>
            <a:normAutofit fontScale="92500"/>
          </a:bodyPr>
          <a:lstStyle/>
          <a:p>
            <a:r>
              <a:rPr lang="en-US" dirty="0" smtClean="0"/>
              <a:t>Intel pertinent to officer </a:t>
            </a:r>
            <a:r>
              <a:rPr lang="en-US" dirty="0"/>
              <a:t>s</a:t>
            </a:r>
            <a:r>
              <a:rPr lang="en-US" dirty="0" smtClean="0"/>
              <a:t>afety and awareness</a:t>
            </a:r>
          </a:p>
          <a:p>
            <a:r>
              <a:rPr lang="en-US" dirty="0" smtClean="0"/>
              <a:t>Enhances police-probation/parole partnerships</a:t>
            </a:r>
          </a:p>
          <a:p>
            <a:pPr lvl="1"/>
            <a:r>
              <a:rPr lang="en-US" dirty="0"/>
              <a:t>Encourages communication between probation/parole and law enforcement </a:t>
            </a:r>
            <a:r>
              <a:rPr lang="en-US" dirty="0" smtClean="0"/>
              <a:t>agencies</a:t>
            </a:r>
          </a:p>
          <a:p>
            <a:pPr lvl="1"/>
            <a:r>
              <a:rPr lang="en-US" dirty="0" smtClean="0"/>
              <a:t>Promotes increased probationer/parolee accountability</a:t>
            </a:r>
          </a:p>
          <a:p>
            <a:pPr lvl="1"/>
            <a:r>
              <a:rPr lang="en-US" dirty="0" smtClean="0"/>
              <a:t>Encourages suppression, desistance, and supports reentry/reintegration efforts</a:t>
            </a:r>
            <a:endParaRPr lang="en-US" dirty="0"/>
          </a:p>
          <a:p>
            <a:pPr lvl="1"/>
            <a:endParaRPr lang="en-US" dirty="0"/>
          </a:p>
        </p:txBody>
      </p:sp>
    </p:spTree>
    <p:extLst>
      <p:ext uri="{BB962C8B-B14F-4D97-AF65-F5344CB8AC3E}">
        <p14:creationId xmlns:p14="http://schemas.microsoft.com/office/powerpoint/2010/main" val="9310583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Questions?</a:t>
            </a:r>
            <a:endParaRPr lang="en-US" dirty="0"/>
          </a:p>
        </p:txBody>
      </p:sp>
      <p:sp>
        <p:nvSpPr>
          <p:cNvPr id="3" name="Content Placeholder 2"/>
          <p:cNvSpPr>
            <a:spLocks noGrp="1"/>
          </p:cNvSpPr>
          <p:nvPr>
            <p:ph idx="1"/>
          </p:nvPr>
        </p:nvSpPr>
        <p:spPr/>
        <p:txBody>
          <a:bodyPr>
            <a:normAutofit lnSpcReduction="10000"/>
          </a:bodyPr>
          <a:lstStyle/>
          <a:p>
            <a:r>
              <a:rPr lang="en-US" dirty="0" smtClean="0"/>
              <a:t>To get involved in the exchange please contact us to set up a meeting with the team: </a:t>
            </a:r>
          </a:p>
          <a:p>
            <a:pPr marL="87770" indent="0">
              <a:buNone/>
            </a:pPr>
            <a:endParaRPr lang="en-US" sz="2800" dirty="0"/>
          </a:p>
          <a:p>
            <a:pPr marL="87770" indent="0">
              <a:buNone/>
            </a:pPr>
            <a:r>
              <a:rPr lang="en-US" sz="2800" dirty="0" smtClean="0"/>
              <a:t>Adam K. Matz, M.S.</a:t>
            </a:r>
          </a:p>
          <a:p>
            <a:pPr marL="87770" indent="0">
              <a:buNone/>
            </a:pPr>
            <a:r>
              <a:rPr lang="en-US" sz="2800" i="1" dirty="0" smtClean="0"/>
              <a:t>Research Associate</a:t>
            </a:r>
          </a:p>
          <a:p>
            <a:pPr marL="87770" indent="0">
              <a:buNone/>
            </a:pPr>
            <a:r>
              <a:rPr lang="en-US" sz="2800" dirty="0" smtClean="0"/>
              <a:t>American Probation and Parole Association (APPA)</a:t>
            </a:r>
          </a:p>
          <a:p>
            <a:pPr marL="87770" indent="0">
              <a:buNone/>
            </a:pPr>
            <a:r>
              <a:rPr lang="en-US" sz="2800" dirty="0" smtClean="0"/>
              <a:t>Council of State Governments (CSG)</a:t>
            </a:r>
          </a:p>
          <a:p>
            <a:pPr marL="87770" indent="0">
              <a:buNone/>
            </a:pPr>
            <a:r>
              <a:rPr lang="en-US" sz="2800" dirty="0" smtClean="0"/>
              <a:t>(859) 244-8058</a:t>
            </a:r>
          </a:p>
          <a:p>
            <a:pPr marL="87770" indent="0">
              <a:buNone/>
            </a:pPr>
            <a:r>
              <a:rPr lang="en-US" sz="2800" dirty="0" smtClean="0">
                <a:hlinkClick r:id="rId3"/>
              </a:rPr>
              <a:t>amatz@csg.org</a:t>
            </a:r>
            <a:endParaRPr lang="en-US" sz="2800" dirty="0" smtClean="0"/>
          </a:p>
        </p:txBody>
      </p:sp>
    </p:spTree>
    <p:extLst>
      <p:ext uri="{BB962C8B-B14F-4D97-AF65-F5344CB8AC3E}">
        <p14:creationId xmlns:p14="http://schemas.microsoft.com/office/powerpoint/2010/main" val="31289230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en-US" dirty="0" smtClean="0"/>
              <a:t>ICAOS</a:t>
            </a:r>
            <a:endParaRPr lang="en-US" dirty="0"/>
          </a:p>
        </p:txBody>
      </p:sp>
      <p:sp>
        <p:nvSpPr>
          <p:cNvPr id="3" name="Content Placeholder 2"/>
          <p:cNvSpPr>
            <a:spLocks noGrp="1"/>
          </p:cNvSpPr>
          <p:nvPr>
            <p:ph idx="1"/>
          </p:nvPr>
        </p:nvSpPr>
        <p:spPr/>
        <p:txBody>
          <a:bodyPr/>
          <a:lstStyle/>
          <a:p>
            <a:r>
              <a:rPr lang="en-US" dirty="0" smtClean="0"/>
              <a:t>Interstate Commission for Adult Offender Supervision (ICAOS)</a:t>
            </a:r>
          </a:p>
          <a:p>
            <a:r>
              <a:rPr lang="en-US" dirty="0" smtClean="0"/>
              <a:t>Interstate Compact for Adult Offender Supervision (ICAOS)</a:t>
            </a:r>
          </a:p>
          <a:p>
            <a:r>
              <a:rPr lang="en-US" dirty="0" smtClean="0"/>
              <a:t>Interstate Compact Offender Tracking System (ICOTS)</a:t>
            </a:r>
          </a:p>
          <a:p>
            <a:pPr lvl="1"/>
            <a:r>
              <a:rPr lang="en-US" dirty="0" smtClean="0"/>
              <a:t>Vendor: </a:t>
            </a:r>
            <a:r>
              <a:rPr lang="en-US" dirty="0" err="1" smtClean="0"/>
              <a:t>Appriss</a:t>
            </a:r>
            <a:endParaRPr lang="en-US" dirty="0"/>
          </a:p>
        </p:txBody>
      </p:sp>
    </p:spTree>
    <p:extLst>
      <p:ext uri="{BB962C8B-B14F-4D97-AF65-F5344CB8AC3E}">
        <p14:creationId xmlns:p14="http://schemas.microsoft.com/office/powerpoint/2010/main" val="40164622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dirty="0" smtClean="0"/>
              <a:t>Workgroup Meeting</a:t>
            </a:r>
            <a:br>
              <a:rPr lang="en-US" dirty="0" smtClean="0"/>
            </a:br>
            <a:r>
              <a:rPr lang="en-US" sz="1800" i="1" dirty="0" smtClean="0"/>
              <a:t>February </a:t>
            </a:r>
            <a:r>
              <a:rPr lang="en-US" sz="1800" i="1" dirty="0"/>
              <a:t>15, 2011</a:t>
            </a:r>
            <a:endParaRPr lang="en-US" dirty="0"/>
          </a:p>
        </p:txBody>
      </p:sp>
      <p:sp>
        <p:nvSpPr>
          <p:cNvPr id="5" name="Content Placeholder 4"/>
          <p:cNvSpPr>
            <a:spLocks noGrp="1"/>
          </p:cNvSpPr>
          <p:nvPr>
            <p:ph idx="1"/>
          </p:nvPr>
        </p:nvSpPr>
        <p:spPr/>
        <p:txBody>
          <a:bodyPr>
            <a:normAutofit/>
          </a:bodyPr>
          <a:lstStyle/>
          <a:p>
            <a:r>
              <a:rPr lang="en-US" dirty="0" smtClean="0"/>
              <a:t>Goal: To share probationer/parolee state-transfer information with law enforcement</a:t>
            </a:r>
          </a:p>
          <a:p>
            <a:pPr lvl="1"/>
            <a:r>
              <a:rPr lang="en-US" dirty="0" smtClean="0"/>
              <a:t>Limited to subset of transfers deemed potentially dangerous</a:t>
            </a:r>
          </a:p>
        </p:txBody>
      </p:sp>
      <p:graphicFrame>
        <p:nvGraphicFramePr>
          <p:cNvPr id="3" name="Diagram 2"/>
          <p:cNvGraphicFramePr/>
          <p:nvPr>
            <p:extLst>
              <p:ext uri="{D42A27DB-BD31-4B8C-83A1-F6EECF244321}">
                <p14:modId xmlns:p14="http://schemas.microsoft.com/office/powerpoint/2010/main" val="1705590871"/>
              </p:ext>
            </p:extLst>
          </p:nvPr>
        </p:nvGraphicFramePr>
        <p:xfrm>
          <a:off x="2211387" y="2978856"/>
          <a:ext cx="6504517" cy="43363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749309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en-US" sz="4400" dirty="0" smtClean="0"/>
              <a:t>The problem…</a:t>
            </a:r>
            <a:endParaRPr lang="en-US" sz="4400" dirty="0"/>
          </a:p>
        </p:txBody>
      </p:sp>
      <p:sp>
        <p:nvSpPr>
          <p:cNvPr id="3" name="Content Placeholder 2"/>
          <p:cNvSpPr>
            <a:spLocks noGrp="1"/>
          </p:cNvSpPr>
          <p:nvPr>
            <p:ph idx="1"/>
          </p:nvPr>
        </p:nvSpPr>
        <p:spPr>
          <a:xfrm>
            <a:off x="1754189" y="4572000"/>
            <a:ext cx="7778182" cy="2092960"/>
          </a:xfrm>
        </p:spPr>
        <p:txBody>
          <a:bodyPr>
            <a:normAutofit fontScale="92500"/>
          </a:bodyPr>
          <a:lstStyle/>
          <a:p>
            <a:pPr marL="0" indent="0">
              <a:buNone/>
            </a:pPr>
            <a:r>
              <a:rPr lang="en-US" dirty="0"/>
              <a:t>Existing systems are mostly custom built, use custom means for integration, and exemplify stand-alone “silos” of data which make it costly and inefficient for sharing information. </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0387" y="1752600"/>
            <a:ext cx="7102475" cy="2541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284878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en-US" sz="4400" dirty="0" smtClean="0"/>
              <a:t>The solution…</a:t>
            </a:r>
            <a:endParaRPr lang="en-US" sz="4400" dirty="0"/>
          </a:p>
        </p:txBody>
      </p:sp>
      <p:sp>
        <p:nvSpPr>
          <p:cNvPr id="3" name="Content Placeholder 2"/>
          <p:cNvSpPr>
            <a:spLocks noGrp="1"/>
          </p:cNvSpPr>
          <p:nvPr>
            <p:ph idx="1"/>
          </p:nvPr>
        </p:nvSpPr>
        <p:spPr>
          <a:xfrm>
            <a:off x="1754189" y="5029200"/>
            <a:ext cx="7778182" cy="1635760"/>
          </a:xfrm>
        </p:spPr>
        <p:txBody>
          <a:bodyPr>
            <a:normAutofit fontScale="92500"/>
          </a:bodyPr>
          <a:lstStyle/>
          <a:p>
            <a:pPr marL="0" indent="0">
              <a:buNone/>
            </a:pPr>
            <a:r>
              <a:rPr lang="en-US" sz="3600" dirty="0"/>
              <a:t>System interface </a:t>
            </a:r>
            <a:r>
              <a:rPr lang="en-US" sz="3600" i="1" dirty="0"/>
              <a:t>standards</a:t>
            </a:r>
            <a:r>
              <a:rPr lang="en-US" sz="3600" dirty="0"/>
              <a:t> for Information Sharing (message, message content, security, privacy, access and privilege management)</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4187" y="1447800"/>
            <a:ext cx="7583487" cy="345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282801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en-US" sz="4400" dirty="0" smtClean="0"/>
              <a:t>Global Justice Information Sharing Initiative (Global)</a:t>
            </a:r>
            <a:endParaRPr lang="en-US" sz="4400" dirty="0"/>
          </a:p>
        </p:txBody>
      </p:sp>
      <p:sp>
        <p:nvSpPr>
          <p:cNvPr id="3" name="Content Placeholder 2"/>
          <p:cNvSpPr>
            <a:spLocks noGrp="1"/>
          </p:cNvSpPr>
          <p:nvPr>
            <p:ph idx="1"/>
          </p:nvPr>
        </p:nvSpPr>
        <p:spPr>
          <a:xfrm>
            <a:off x="1754189" y="1981200"/>
            <a:ext cx="7778182" cy="4683760"/>
          </a:xfrm>
        </p:spPr>
        <p:txBody>
          <a:bodyPr>
            <a:normAutofit fontScale="92500"/>
          </a:bodyPr>
          <a:lstStyle/>
          <a:p>
            <a:r>
              <a:rPr lang="en-US" dirty="0"/>
              <a:t>The Global Justice Information Sharing Initiative (Global) serves as a Federal Advisory Committee (FAC) and advises the U.S. Attorney General on justice information sharing and integration initiatives. </a:t>
            </a:r>
            <a:endParaRPr lang="en-US" dirty="0" smtClean="0"/>
          </a:p>
          <a:p>
            <a:r>
              <a:rPr lang="en-US" dirty="0"/>
              <a:t>Global is a ''group of groups,'' representing more than 30 independent organizations, spanning the spectrum of law enforcement, judicial, correctional, and related bodies.</a:t>
            </a:r>
          </a:p>
        </p:txBody>
      </p:sp>
    </p:spTree>
    <p:extLst>
      <p:ext uri="{BB962C8B-B14F-4D97-AF65-F5344CB8AC3E}">
        <p14:creationId xmlns:p14="http://schemas.microsoft.com/office/powerpoint/2010/main" val="4569963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en-US" sz="4400" dirty="0" smtClean="0"/>
              <a:t>Global Standards Package</a:t>
            </a:r>
            <a:endParaRPr lang="en-US" sz="4400" dirty="0"/>
          </a:p>
        </p:txBody>
      </p:sp>
      <p:sp>
        <p:nvSpPr>
          <p:cNvPr id="3" name="Content Placeholder 2"/>
          <p:cNvSpPr>
            <a:spLocks noGrp="1"/>
          </p:cNvSpPr>
          <p:nvPr>
            <p:ph idx="1"/>
          </p:nvPr>
        </p:nvSpPr>
        <p:spPr/>
        <p:txBody>
          <a:bodyPr>
            <a:normAutofit/>
          </a:bodyPr>
          <a:lstStyle/>
          <a:p>
            <a:r>
              <a:rPr lang="en-US" dirty="0"/>
              <a:t>The Global Standards Package is a collection of normative, independently versioned standards that are assembled into a package of interoperable solutions specifically supporting the exchange of justice information. </a:t>
            </a:r>
          </a:p>
        </p:txBody>
      </p:sp>
    </p:spTree>
    <p:extLst>
      <p:ext uri="{BB962C8B-B14F-4D97-AF65-F5344CB8AC3E}">
        <p14:creationId xmlns:p14="http://schemas.microsoft.com/office/powerpoint/2010/main" val="21493069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en-US" sz="4400" dirty="0" smtClean="0"/>
              <a:t>Global Standards Package</a:t>
            </a:r>
            <a:endParaRPr lang="en-US" sz="4400" dirty="0"/>
          </a:p>
        </p:txBody>
      </p:sp>
      <p:sp>
        <p:nvSpPr>
          <p:cNvPr id="3" name="Content Placeholder 2"/>
          <p:cNvSpPr>
            <a:spLocks noGrp="1"/>
          </p:cNvSpPr>
          <p:nvPr>
            <p:ph idx="1"/>
          </p:nvPr>
        </p:nvSpPr>
        <p:spPr/>
        <p:txBody>
          <a:bodyPr>
            <a:normAutofit/>
          </a:bodyPr>
          <a:lstStyle/>
          <a:p>
            <a:pPr>
              <a:defRPr/>
            </a:pPr>
            <a:r>
              <a:rPr lang="en-US" dirty="0"/>
              <a:t>Global Provides a complete information sharing solution based on </a:t>
            </a:r>
            <a:r>
              <a:rPr lang="en-US" i="1" u="sng" dirty="0"/>
              <a:t>Open Standards</a:t>
            </a:r>
            <a:r>
              <a:rPr lang="en-US" dirty="0" smtClean="0"/>
              <a:t>.</a:t>
            </a:r>
          </a:p>
          <a:p>
            <a:pPr lvl="1">
              <a:defRPr/>
            </a:pPr>
            <a:r>
              <a:rPr lang="en-US" b="1" dirty="0" smtClean="0"/>
              <a:t>NIEM</a:t>
            </a:r>
            <a:r>
              <a:rPr lang="en-US" dirty="0" smtClean="0"/>
              <a:t> </a:t>
            </a:r>
            <a:r>
              <a:rPr lang="en-US" dirty="0"/>
              <a:t>- The National Information Exchange </a:t>
            </a:r>
            <a:r>
              <a:rPr lang="en-US" dirty="0" smtClean="0"/>
              <a:t>Model</a:t>
            </a:r>
          </a:p>
          <a:p>
            <a:pPr lvl="1">
              <a:defRPr/>
            </a:pPr>
            <a:r>
              <a:rPr lang="en-US" b="1" dirty="0"/>
              <a:t>GRA</a:t>
            </a:r>
            <a:r>
              <a:rPr lang="en-US" dirty="0"/>
              <a:t> - Global Reference Architecture</a:t>
            </a:r>
          </a:p>
          <a:p>
            <a:pPr lvl="1">
              <a:defRPr/>
            </a:pPr>
            <a:r>
              <a:rPr lang="en-US" b="1" dirty="0"/>
              <a:t>GFIPM</a:t>
            </a:r>
            <a:r>
              <a:rPr lang="en-US" dirty="0"/>
              <a:t> - Global Federated Identity and Privilege </a:t>
            </a:r>
            <a:r>
              <a:rPr lang="en-US" dirty="0" smtClean="0"/>
              <a:t>Management</a:t>
            </a:r>
            <a:endParaRPr lang="en-US" dirty="0"/>
          </a:p>
          <a:p>
            <a:pPr lvl="1">
              <a:defRPr/>
            </a:pPr>
            <a:r>
              <a:rPr lang="en-US" b="1" dirty="0"/>
              <a:t>Privacy </a:t>
            </a:r>
            <a:r>
              <a:rPr lang="en-US" b="1" dirty="0" smtClean="0"/>
              <a:t>Policy Technical Framework</a:t>
            </a:r>
            <a:endParaRPr lang="en-US" b="1" dirty="0"/>
          </a:p>
          <a:p>
            <a:pPr>
              <a:defRPr/>
            </a:pPr>
            <a:endParaRPr lang="en-US" dirty="0"/>
          </a:p>
        </p:txBody>
      </p:sp>
    </p:spTree>
    <p:extLst>
      <p:ext uri="{BB962C8B-B14F-4D97-AF65-F5344CB8AC3E}">
        <p14:creationId xmlns:p14="http://schemas.microsoft.com/office/powerpoint/2010/main" val="41836080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14164</TotalTime>
  <Words>1500</Words>
  <Application>Microsoft Office PowerPoint</Application>
  <PresentationFormat>Custom</PresentationFormat>
  <Paragraphs>236</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Solstice</vt:lpstr>
      <vt:lpstr>PowerPoint Presentation</vt:lpstr>
      <vt:lpstr>Workgroup and Team Members</vt:lpstr>
      <vt:lpstr>ICAOS</vt:lpstr>
      <vt:lpstr>Workgroup Meeting February 15, 2011</vt:lpstr>
      <vt:lpstr>The problem…</vt:lpstr>
      <vt:lpstr>The solution…</vt:lpstr>
      <vt:lpstr>Global Justice Information Sharing Initiative (Global)</vt:lpstr>
      <vt:lpstr>Global Standards Package</vt:lpstr>
      <vt:lpstr>Global Standards Package</vt:lpstr>
      <vt:lpstr>Global Standards Package</vt:lpstr>
      <vt:lpstr>Global Standards Package</vt:lpstr>
      <vt:lpstr>Pilot: NYSIC</vt:lpstr>
      <vt:lpstr>NSECC</vt:lpstr>
      <vt:lpstr>Information Shared</vt:lpstr>
      <vt:lpstr>Limited to the Following NCIC Codes for Primary Offenses</vt:lpstr>
      <vt:lpstr>Global Reference Architecture Implementation</vt:lpstr>
      <vt:lpstr>Global Reference Architecture Implementation</vt:lpstr>
      <vt:lpstr>Event Reporting Entity (ICOTS)</vt:lpstr>
      <vt:lpstr>Intermediary Broker</vt:lpstr>
      <vt:lpstr>Receiving Entity (e.g., Fusion Center)</vt:lpstr>
      <vt:lpstr> Project Longevity</vt:lpstr>
      <vt:lpstr>Exchange Benefits</vt:lpstr>
      <vt:lpstr>Questions?</vt:lpstr>
    </vt:vector>
  </TitlesOfParts>
  <Company>APPA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Kevin Sweeney</dc:creator>
  <cp:lastModifiedBy>Adam Matz</cp:lastModifiedBy>
  <cp:revision>667</cp:revision>
  <cp:lastPrinted>2013-03-04T19:09:49Z</cp:lastPrinted>
  <dcterms:created xsi:type="dcterms:W3CDTF">2005-11-28T18:01:56Z</dcterms:created>
  <dcterms:modified xsi:type="dcterms:W3CDTF">2013-09-26T16:25:19Z</dcterms:modified>
</cp:coreProperties>
</file>