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4"/>
  </p:sldMasterIdLst>
  <p:notesMasterIdLst>
    <p:notesMasterId r:id="rId22"/>
  </p:notesMasterIdLst>
  <p:handoutMasterIdLst>
    <p:handoutMasterId r:id="rId23"/>
  </p:handoutMasterIdLst>
  <p:sldIdLst>
    <p:sldId id="273" r:id="rId5"/>
    <p:sldId id="257" r:id="rId6"/>
    <p:sldId id="260" r:id="rId7"/>
    <p:sldId id="258" r:id="rId8"/>
    <p:sldId id="272" r:id="rId9"/>
    <p:sldId id="259" r:id="rId10"/>
    <p:sldId id="261" r:id="rId11"/>
    <p:sldId id="262" r:id="rId12"/>
    <p:sldId id="263" r:id="rId13"/>
    <p:sldId id="265" r:id="rId14"/>
    <p:sldId id="264" r:id="rId15"/>
    <p:sldId id="266" r:id="rId16"/>
    <p:sldId id="267" r:id="rId17"/>
    <p:sldId id="268" r:id="rId18"/>
    <p:sldId id="269" r:id="rId19"/>
    <p:sldId id="270" r:id="rId20"/>
    <p:sldId id="271"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214C"/>
    <a:srgbClr val="FEF5EB"/>
    <a:srgbClr val="40352F"/>
    <a:srgbClr val="5D82C2"/>
    <a:srgbClr val="333300"/>
    <a:srgbClr val="186CB4"/>
    <a:srgbClr val="173299"/>
    <a:srgbClr val="3333FF"/>
    <a:srgbClr val="EBF0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5A237A-8597-4973-A40B-D08C8E9995B4}" v="36" dt="2024-07-12T13:34:13.531"/>
    <p1510:client id="{F81A45BB-35D5-4C27-8831-64FB5253DD93}" v="174" dt="2024-07-12T13:25:50.2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11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r Troutman" userId="381a1885-874d-4745-b93d-ca593856aff0" providerId="ADAL" clId="{4B5A237A-8597-4973-A40B-D08C8E9995B4}"/>
    <pc:docChg chg="custSel modSld">
      <pc:chgData name="Star Troutman" userId="381a1885-874d-4745-b93d-ca593856aff0" providerId="ADAL" clId="{4B5A237A-8597-4973-A40B-D08C8E9995B4}" dt="2024-07-12T13:34:41.401" v="45" actId="1076"/>
      <pc:docMkLst>
        <pc:docMk/>
      </pc:docMkLst>
      <pc:sldChg chg="addSp delSp modSp mod delAnim modAnim">
        <pc:chgData name="Star Troutman" userId="381a1885-874d-4745-b93d-ca593856aff0" providerId="ADAL" clId="{4B5A237A-8597-4973-A40B-D08C8E9995B4}" dt="2024-07-12T13:34:17.563" v="40" actId="1076"/>
        <pc:sldMkLst>
          <pc:docMk/>
          <pc:sldMk cId="0" sldId="259"/>
        </pc:sldMkLst>
        <pc:spChg chg="add mod">
          <ac:chgData name="Star Troutman" userId="381a1885-874d-4745-b93d-ca593856aff0" providerId="ADAL" clId="{4B5A237A-8597-4973-A40B-D08C8E9995B4}" dt="2024-07-12T13:34:17.563" v="40" actId="1076"/>
          <ac:spMkLst>
            <pc:docMk/>
            <pc:sldMk cId="0" sldId="259"/>
            <ac:spMk id="2" creationId="{5C47A940-1135-A01E-12E0-B625C53AEB22}"/>
          </ac:spMkLst>
        </pc:spChg>
        <pc:spChg chg="del mod">
          <ac:chgData name="Star Troutman" userId="381a1885-874d-4745-b93d-ca593856aff0" providerId="ADAL" clId="{4B5A237A-8597-4973-A40B-D08C8E9995B4}" dt="2024-07-12T13:33:20.427" v="1" actId="478"/>
          <ac:spMkLst>
            <pc:docMk/>
            <pc:sldMk cId="0" sldId="259"/>
            <ac:spMk id="6" creationId="{00000000-0000-0000-0000-000000000000}"/>
          </ac:spMkLst>
        </pc:spChg>
      </pc:sldChg>
      <pc:sldChg chg="modSp mod">
        <pc:chgData name="Star Troutman" userId="381a1885-874d-4745-b93d-ca593856aff0" providerId="ADAL" clId="{4B5A237A-8597-4973-A40B-D08C8E9995B4}" dt="2024-07-12T13:34:41.401" v="45" actId="1076"/>
        <pc:sldMkLst>
          <pc:docMk/>
          <pc:sldMk cId="0" sldId="262"/>
        </pc:sldMkLst>
        <pc:spChg chg="mod">
          <ac:chgData name="Star Troutman" userId="381a1885-874d-4745-b93d-ca593856aff0" providerId="ADAL" clId="{4B5A237A-8597-4973-A40B-D08C8E9995B4}" dt="2024-07-12T13:34:41.401" v="45" actId="1076"/>
          <ac:spMkLst>
            <pc:docMk/>
            <pc:sldMk cId="0" sldId="262"/>
            <ac:spMk id="3" creationId="{00000000-0000-0000-0000-000000000000}"/>
          </ac:spMkLst>
        </pc:spChg>
        <pc:spChg chg="mod">
          <ac:chgData name="Star Troutman" userId="381a1885-874d-4745-b93d-ca593856aff0" providerId="ADAL" clId="{4B5A237A-8597-4973-A40B-D08C8E9995B4}" dt="2024-07-12T13:34:33.712" v="41" actId="1076"/>
          <ac:spMkLst>
            <pc:docMk/>
            <pc:sldMk cId="0" sldId="262"/>
            <ac:spMk id="4" creationId="{00000000-0000-0000-0000-000000000000}"/>
          </ac:spMkLst>
        </pc:spChg>
      </pc:sldChg>
    </pc:docChg>
  </pc:docChgLst>
  <pc:docChgLst>
    <pc:chgData name="Star Troutman" userId="381a1885-874d-4745-b93d-ca593856aff0" providerId="ADAL" clId="{F81A45BB-35D5-4C27-8831-64FB5253DD93}"/>
    <pc:docChg chg="custSel modSld">
      <pc:chgData name="Star Troutman" userId="381a1885-874d-4745-b93d-ca593856aff0" providerId="ADAL" clId="{F81A45BB-35D5-4C27-8831-64FB5253DD93}" dt="2024-07-12T13:26:30.728" v="411" actId="1076"/>
      <pc:docMkLst>
        <pc:docMk/>
      </pc:docMkLst>
      <pc:sldChg chg="modSp mod">
        <pc:chgData name="Star Troutman" userId="381a1885-874d-4745-b93d-ca593856aff0" providerId="ADAL" clId="{F81A45BB-35D5-4C27-8831-64FB5253DD93}" dt="2024-07-12T13:16:03.102" v="2" actId="20577"/>
        <pc:sldMkLst>
          <pc:docMk/>
          <pc:sldMk cId="0" sldId="257"/>
        </pc:sldMkLst>
        <pc:spChg chg="mod">
          <ac:chgData name="Star Troutman" userId="381a1885-874d-4745-b93d-ca593856aff0" providerId="ADAL" clId="{F81A45BB-35D5-4C27-8831-64FB5253DD93}" dt="2024-07-12T13:16:03.102" v="2" actId="20577"/>
          <ac:spMkLst>
            <pc:docMk/>
            <pc:sldMk cId="0" sldId="257"/>
            <ac:spMk id="4" creationId="{00000000-0000-0000-0000-000000000000}"/>
          </ac:spMkLst>
        </pc:spChg>
      </pc:sldChg>
      <pc:sldChg chg="modSp mod modAnim">
        <pc:chgData name="Star Troutman" userId="381a1885-874d-4745-b93d-ca593856aff0" providerId="ADAL" clId="{F81A45BB-35D5-4C27-8831-64FB5253DD93}" dt="2024-07-12T13:18:57.260" v="194" actId="1036"/>
        <pc:sldMkLst>
          <pc:docMk/>
          <pc:sldMk cId="0" sldId="258"/>
        </pc:sldMkLst>
        <pc:spChg chg="mod">
          <ac:chgData name="Star Troutman" userId="381a1885-874d-4745-b93d-ca593856aff0" providerId="ADAL" clId="{F81A45BB-35D5-4C27-8831-64FB5253DD93}" dt="2024-07-12T13:18:57.260" v="194" actId="1036"/>
          <ac:spMkLst>
            <pc:docMk/>
            <pc:sldMk cId="0" sldId="258"/>
            <ac:spMk id="5" creationId="{00000000-0000-0000-0000-000000000000}"/>
          </ac:spMkLst>
        </pc:spChg>
        <pc:spChg chg="mod">
          <ac:chgData name="Star Troutman" userId="381a1885-874d-4745-b93d-ca593856aff0" providerId="ADAL" clId="{F81A45BB-35D5-4C27-8831-64FB5253DD93}" dt="2024-07-12T13:18:48.215" v="169" actId="1036"/>
          <ac:spMkLst>
            <pc:docMk/>
            <pc:sldMk cId="0" sldId="258"/>
            <ac:spMk id="6" creationId="{00000000-0000-0000-0000-000000000000}"/>
          </ac:spMkLst>
        </pc:spChg>
      </pc:sldChg>
      <pc:sldChg chg="modSp mod">
        <pc:chgData name="Star Troutman" userId="381a1885-874d-4745-b93d-ca593856aff0" providerId="ADAL" clId="{F81A45BB-35D5-4C27-8831-64FB5253DD93}" dt="2024-07-12T13:20:05.947" v="248" actId="1038"/>
        <pc:sldMkLst>
          <pc:docMk/>
          <pc:sldMk cId="0" sldId="259"/>
        </pc:sldMkLst>
        <pc:spChg chg="mod">
          <ac:chgData name="Star Troutman" userId="381a1885-874d-4745-b93d-ca593856aff0" providerId="ADAL" clId="{F81A45BB-35D5-4C27-8831-64FB5253DD93}" dt="2024-07-12T13:20:05.947" v="248" actId="1038"/>
          <ac:spMkLst>
            <pc:docMk/>
            <pc:sldMk cId="0" sldId="259"/>
            <ac:spMk id="6" creationId="{00000000-0000-0000-0000-000000000000}"/>
          </ac:spMkLst>
        </pc:spChg>
      </pc:sldChg>
      <pc:sldChg chg="modSp mod">
        <pc:chgData name="Star Troutman" userId="381a1885-874d-4745-b93d-ca593856aff0" providerId="ADAL" clId="{F81A45BB-35D5-4C27-8831-64FB5253DD93}" dt="2024-07-12T13:16:26.732" v="21" actId="20577"/>
        <pc:sldMkLst>
          <pc:docMk/>
          <pc:sldMk cId="0" sldId="260"/>
        </pc:sldMkLst>
        <pc:spChg chg="mod">
          <ac:chgData name="Star Troutman" userId="381a1885-874d-4745-b93d-ca593856aff0" providerId="ADAL" clId="{F81A45BB-35D5-4C27-8831-64FB5253DD93}" dt="2024-07-12T13:16:26.732" v="21" actId="20577"/>
          <ac:spMkLst>
            <pc:docMk/>
            <pc:sldMk cId="0" sldId="260"/>
            <ac:spMk id="5" creationId="{00000000-0000-0000-0000-000000000000}"/>
          </ac:spMkLst>
        </pc:spChg>
      </pc:sldChg>
      <pc:sldChg chg="modSp mod modAnim">
        <pc:chgData name="Star Troutman" userId="381a1885-874d-4745-b93d-ca593856aff0" providerId="ADAL" clId="{F81A45BB-35D5-4C27-8831-64FB5253DD93}" dt="2024-07-12T13:21:12.166" v="337" actId="1076"/>
        <pc:sldMkLst>
          <pc:docMk/>
          <pc:sldMk cId="0" sldId="261"/>
        </pc:sldMkLst>
        <pc:spChg chg="mod">
          <ac:chgData name="Star Troutman" userId="381a1885-874d-4745-b93d-ca593856aff0" providerId="ADAL" clId="{F81A45BB-35D5-4C27-8831-64FB5253DD93}" dt="2024-07-12T13:20:17.959" v="262" actId="1038"/>
          <ac:spMkLst>
            <pc:docMk/>
            <pc:sldMk cId="0" sldId="261"/>
            <ac:spMk id="3" creationId="{00000000-0000-0000-0000-000000000000}"/>
          </ac:spMkLst>
        </pc:spChg>
        <pc:spChg chg="mod">
          <ac:chgData name="Star Troutman" userId="381a1885-874d-4745-b93d-ca593856aff0" providerId="ADAL" clId="{F81A45BB-35D5-4C27-8831-64FB5253DD93}" dt="2024-07-12T13:21:12.166" v="337" actId="1076"/>
          <ac:spMkLst>
            <pc:docMk/>
            <pc:sldMk cId="0" sldId="261"/>
            <ac:spMk id="4" creationId="{00000000-0000-0000-0000-000000000000}"/>
          </ac:spMkLst>
        </pc:spChg>
      </pc:sldChg>
      <pc:sldChg chg="modSp mod">
        <pc:chgData name="Star Troutman" userId="381a1885-874d-4745-b93d-ca593856aff0" providerId="ADAL" clId="{F81A45BB-35D5-4C27-8831-64FB5253DD93}" dt="2024-07-12T13:22:01.088" v="359" actId="12"/>
        <pc:sldMkLst>
          <pc:docMk/>
          <pc:sldMk cId="0" sldId="262"/>
        </pc:sldMkLst>
        <pc:spChg chg="mod">
          <ac:chgData name="Star Troutman" userId="381a1885-874d-4745-b93d-ca593856aff0" providerId="ADAL" clId="{F81A45BB-35D5-4C27-8831-64FB5253DD93}" dt="2024-07-12T13:21:30.213" v="351" actId="1036"/>
          <ac:spMkLst>
            <pc:docMk/>
            <pc:sldMk cId="0" sldId="262"/>
            <ac:spMk id="3" creationId="{00000000-0000-0000-0000-000000000000}"/>
          </ac:spMkLst>
        </pc:spChg>
        <pc:spChg chg="mod">
          <ac:chgData name="Star Troutman" userId="381a1885-874d-4745-b93d-ca593856aff0" providerId="ADAL" clId="{F81A45BB-35D5-4C27-8831-64FB5253DD93}" dt="2024-07-12T13:22:01.088" v="359" actId="12"/>
          <ac:spMkLst>
            <pc:docMk/>
            <pc:sldMk cId="0" sldId="262"/>
            <ac:spMk id="4" creationId="{00000000-0000-0000-0000-000000000000}"/>
          </ac:spMkLst>
        </pc:spChg>
      </pc:sldChg>
      <pc:sldChg chg="modSp mod">
        <pc:chgData name="Star Troutman" userId="381a1885-874d-4745-b93d-ca593856aff0" providerId="ADAL" clId="{F81A45BB-35D5-4C27-8831-64FB5253DD93}" dt="2024-07-12T13:23:28.446" v="380" actId="1076"/>
        <pc:sldMkLst>
          <pc:docMk/>
          <pc:sldMk cId="0" sldId="263"/>
        </pc:sldMkLst>
        <pc:spChg chg="mod">
          <ac:chgData name="Star Troutman" userId="381a1885-874d-4745-b93d-ca593856aff0" providerId="ADAL" clId="{F81A45BB-35D5-4C27-8831-64FB5253DD93}" dt="2024-07-12T13:22:55.088" v="373" actId="1035"/>
          <ac:spMkLst>
            <pc:docMk/>
            <pc:sldMk cId="0" sldId="263"/>
            <ac:spMk id="3" creationId="{00000000-0000-0000-0000-000000000000}"/>
          </ac:spMkLst>
        </pc:spChg>
        <pc:spChg chg="mod">
          <ac:chgData name="Star Troutman" userId="381a1885-874d-4745-b93d-ca593856aff0" providerId="ADAL" clId="{F81A45BB-35D5-4C27-8831-64FB5253DD93}" dt="2024-07-12T13:23:20.619" v="378" actId="1076"/>
          <ac:spMkLst>
            <pc:docMk/>
            <pc:sldMk cId="0" sldId="263"/>
            <ac:spMk id="4" creationId="{00000000-0000-0000-0000-000000000000}"/>
          </ac:spMkLst>
        </pc:spChg>
        <pc:spChg chg="mod">
          <ac:chgData name="Star Troutman" userId="381a1885-874d-4745-b93d-ca593856aff0" providerId="ADAL" clId="{F81A45BB-35D5-4C27-8831-64FB5253DD93}" dt="2024-07-12T13:23:28.446" v="380" actId="1076"/>
          <ac:spMkLst>
            <pc:docMk/>
            <pc:sldMk cId="0" sldId="263"/>
            <ac:spMk id="5" creationId="{00000000-0000-0000-0000-000000000000}"/>
          </ac:spMkLst>
        </pc:spChg>
      </pc:sldChg>
      <pc:sldChg chg="modSp mod">
        <pc:chgData name="Star Troutman" userId="381a1885-874d-4745-b93d-ca593856aff0" providerId="ADAL" clId="{F81A45BB-35D5-4C27-8831-64FB5253DD93}" dt="2024-07-12T13:24:34.969" v="384" actId="1076"/>
        <pc:sldMkLst>
          <pc:docMk/>
          <pc:sldMk cId="0" sldId="268"/>
        </pc:sldMkLst>
        <pc:spChg chg="mod">
          <ac:chgData name="Star Troutman" userId="381a1885-874d-4745-b93d-ca593856aff0" providerId="ADAL" clId="{F81A45BB-35D5-4C27-8831-64FB5253DD93}" dt="2024-07-12T13:24:26.074" v="383" actId="113"/>
          <ac:spMkLst>
            <pc:docMk/>
            <pc:sldMk cId="0" sldId="268"/>
            <ac:spMk id="3" creationId="{00000000-0000-0000-0000-000000000000}"/>
          </ac:spMkLst>
        </pc:spChg>
        <pc:spChg chg="mod">
          <ac:chgData name="Star Troutman" userId="381a1885-874d-4745-b93d-ca593856aff0" providerId="ADAL" clId="{F81A45BB-35D5-4C27-8831-64FB5253DD93}" dt="2024-07-12T13:24:34.969" v="384" actId="1076"/>
          <ac:spMkLst>
            <pc:docMk/>
            <pc:sldMk cId="0" sldId="268"/>
            <ac:spMk id="4" creationId="{00000000-0000-0000-0000-000000000000}"/>
          </ac:spMkLst>
        </pc:spChg>
      </pc:sldChg>
      <pc:sldChg chg="addSp delSp modSp mod delAnim modAnim">
        <pc:chgData name="Star Troutman" userId="381a1885-874d-4745-b93d-ca593856aff0" providerId="ADAL" clId="{F81A45BB-35D5-4C27-8831-64FB5253DD93}" dt="2024-07-12T13:26:04.771" v="408" actId="1076"/>
        <pc:sldMkLst>
          <pc:docMk/>
          <pc:sldMk cId="0" sldId="269"/>
        </pc:sldMkLst>
        <pc:spChg chg="add mod">
          <ac:chgData name="Star Troutman" userId="381a1885-874d-4745-b93d-ca593856aff0" providerId="ADAL" clId="{F81A45BB-35D5-4C27-8831-64FB5253DD93}" dt="2024-07-12T13:26:04.771" v="408" actId="1076"/>
          <ac:spMkLst>
            <pc:docMk/>
            <pc:sldMk cId="0" sldId="269"/>
            <ac:spMk id="2" creationId="{C390DB65-80A5-E4A4-4C33-1D065A7839C7}"/>
          </ac:spMkLst>
        </pc:spChg>
        <pc:spChg chg="del">
          <ac:chgData name="Star Troutman" userId="381a1885-874d-4745-b93d-ca593856aff0" providerId="ADAL" clId="{F81A45BB-35D5-4C27-8831-64FB5253DD93}" dt="2024-07-12T13:24:58.963" v="385" actId="478"/>
          <ac:spMkLst>
            <pc:docMk/>
            <pc:sldMk cId="0" sldId="269"/>
            <ac:spMk id="4" creationId="{00000000-0000-0000-0000-000000000000}"/>
          </ac:spMkLst>
        </pc:spChg>
      </pc:sldChg>
      <pc:sldChg chg="modSp mod">
        <pc:chgData name="Star Troutman" userId="381a1885-874d-4745-b93d-ca593856aff0" providerId="ADAL" clId="{F81A45BB-35D5-4C27-8831-64FB5253DD93}" dt="2024-07-12T13:26:30.728" v="411" actId="1076"/>
        <pc:sldMkLst>
          <pc:docMk/>
          <pc:sldMk cId="0" sldId="270"/>
        </pc:sldMkLst>
        <pc:spChg chg="mod">
          <ac:chgData name="Star Troutman" userId="381a1885-874d-4745-b93d-ca593856aff0" providerId="ADAL" clId="{F81A45BB-35D5-4C27-8831-64FB5253DD93}" dt="2024-07-12T13:26:27.578" v="410" actId="1076"/>
          <ac:spMkLst>
            <pc:docMk/>
            <pc:sldMk cId="0" sldId="270"/>
            <ac:spMk id="3" creationId="{00000000-0000-0000-0000-000000000000}"/>
          </ac:spMkLst>
        </pc:spChg>
        <pc:spChg chg="mod">
          <ac:chgData name="Star Troutman" userId="381a1885-874d-4745-b93d-ca593856aff0" providerId="ADAL" clId="{F81A45BB-35D5-4C27-8831-64FB5253DD93}" dt="2024-07-12T13:26:30.728" v="411" actId="1076"/>
          <ac:spMkLst>
            <pc:docMk/>
            <pc:sldMk cId="0" sldId="270"/>
            <ac:spMk id="4" creationId="{00000000-0000-0000-0000-000000000000}"/>
          </ac:spMkLst>
        </pc:spChg>
      </pc:sldChg>
      <pc:sldChg chg="modSp mod">
        <pc:chgData name="Star Troutman" userId="381a1885-874d-4745-b93d-ca593856aff0" providerId="ADAL" clId="{F81A45BB-35D5-4C27-8831-64FB5253DD93}" dt="2024-07-12T13:19:27.450" v="231" actId="1076"/>
        <pc:sldMkLst>
          <pc:docMk/>
          <pc:sldMk cId="1633097471" sldId="272"/>
        </pc:sldMkLst>
        <pc:spChg chg="mod">
          <ac:chgData name="Star Troutman" userId="381a1885-874d-4745-b93d-ca593856aff0" providerId="ADAL" clId="{F81A45BB-35D5-4C27-8831-64FB5253DD93}" dt="2024-07-12T13:19:13.434" v="228" actId="1038"/>
          <ac:spMkLst>
            <pc:docMk/>
            <pc:sldMk cId="1633097471" sldId="272"/>
            <ac:spMk id="5" creationId="{00000000-0000-0000-0000-000000000000}"/>
          </ac:spMkLst>
        </pc:spChg>
        <pc:spChg chg="mod">
          <ac:chgData name="Star Troutman" userId="381a1885-874d-4745-b93d-ca593856aff0" providerId="ADAL" clId="{F81A45BB-35D5-4C27-8831-64FB5253DD93}" dt="2024-07-12T13:19:27.450" v="231" actId="1076"/>
          <ac:spMkLst>
            <pc:docMk/>
            <pc:sldMk cId="1633097471" sldId="272"/>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D23C732-07FC-42D3-8CC1-4FA23F93BF8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AF149AE3-6D77-4803-829F-7808D395C0F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6667830-CBA0-4C3B-B032-D99088E41711}" type="datetimeFigureOut">
              <a:rPr lang="en-US" smtClean="0"/>
              <a:t>7/12/2024</a:t>
            </a:fld>
            <a:endParaRPr lang="en-US" dirty="0"/>
          </a:p>
        </p:txBody>
      </p:sp>
      <p:sp>
        <p:nvSpPr>
          <p:cNvPr id="4" name="Footer Placeholder 3">
            <a:extLst>
              <a:ext uri="{FF2B5EF4-FFF2-40B4-BE49-F238E27FC236}">
                <a16:creationId xmlns:a16="http://schemas.microsoft.com/office/drawing/2014/main" id="{BA31C77B-876E-4298-8098-5C317DF636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AFA72DC-A482-46AE-96BD-571305BF34E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7F3DD33-FC80-4C4E-B304-E6FAD26FB715}" type="slidenum">
              <a:rPr lang="en-US" smtClean="0"/>
              <a:t>‹#›</a:t>
            </a:fld>
            <a:endParaRPr lang="en-US" dirty="0"/>
          </a:p>
        </p:txBody>
      </p:sp>
    </p:spTree>
    <p:extLst>
      <p:ext uri="{BB962C8B-B14F-4D97-AF65-F5344CB8AC3E}">
        <p14:creationId xmlns:p14="http://schemas.microsoft.com/office/powerpoint/2010/main" val="2908795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69DBB8-1FF4-421D-8AF9-A19C0357A087}" type="datetimeFigureOut">
              <a:rPr lang="en-US" smtClean="0"/>
              <a:t>7/12/2024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E9916C-F862-4758-92A5-80DBB90FF6E5}" type="slidenum">
              <a:rPr lang="en-US" smtClean="0"/>
              <a:t>‹#›</a:t>
            </a:fld>
            <a:endParaRPr lang="en-US" dirty="0"/>
          </a:p>
        </p:txBody>
      </p:sp>
    </p:spTree>
    <p:extLst>
      <p:ext uri="{BB962C8B-B14F-4D97-AF65-F5344CB8AC3E}">
        <p14:creationId xmlns:p14="http://schemas.microsoft.com/office/powerpoint/2010/main" val="4050837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Touch on the activities you are personally responsible for: do you collect urine samples? Restitution payments? Do you speak to the employers of those you supervise? Do you monitor offender community service hours?</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Explain how you recognize that an offender may be having problems. What do you do if you suspect an offender is once again using drugs or alcohol? Describe the resources in your community you may contact to help an offender if you feel he/she is having trouble abiding by the conditions of supervision.</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Describe more about the resources available in your community. Do you have enough? Where would more funding be beneficial? </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14</a:t>
            </a:fld>
            <a:endParaRPr lang="en-US" dirty="0"/>
          </a:p>
        </p:txBody>
      </p:sp>
    </p:spTree>
    <p:extLst>
      <p:ext uri="{BB962C8B-B14F-4D97-AF65-F5344CB8AC3E}">
        <p14:creationId xmlns:p14="http://schemas.microsoft.com/office/powerpoint/2010/main" val="24686800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Describe the typical caseload for your agency (don’t make it sound too overwhelming even if you feel that it is!).</a:t>
            </a:r>
          </a:p>
          <a:p>
            <a:endParaRPr lang="en-US" dirty="0"/>
          </a:p>
          <a:p>
            <a:r>
              <a:rPr lang="en-US" dirty="0"/>
              <a:t>Describe some of the challenges in reaching the offenders you supervise. Are you in a rural or urban area? Do you make a lot of home contacts? Do you go to their workplace?</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Collaboration/partnerships - Describe how you work with other agencies (courts, police, county government, health department…)</a:t>
            </a:r>
          </a:p>
          <a:p>
            <a:endParaRPr lang="en-US" dirty="0"/>
          </a:p>
          <a:p>
            <a:r>
              <a:rPr lang="en-US" dirty="0"/>
              <a:t>Results driven management – does your agency have set goals and how do you record them? Are you responsible for a great deal of reporting of statistics?</a:t>
            </a:r>
          </a:p>
          <a:p>
            <a:endParaRPr lang="en-US" dirty="0"/>
          </a:p>
          <a:p>
            <a:r>
              <a:rPr lang="en-US" dirty="0"/>
              <a:t>Rehabilitation – explain how the costs of incarceration far outweigh the costs associated with helping an offender become a productive member of the community.</a:t>
            </a:r>
          </a:p>
          <a:p>
            <a:endParaRPr lang="en-US" dirty="0"/>
          </a:p>
          <a:p>
            <a:r>
              <a:rPr lang="en-US" dirty="0"/>
              <a:t>Specialized caseloads – explain what specialized caseloads mean (mentally ill offenders, female offenders, drug addicted offenders…) and why they are used (special needs for special caseloads, offenders may require more of the officer’s time, offenders may require additional counseling or healthcare…)</a:t>
            </a:r>
          </a:p>
          <a:p>
            <a:endParaRPr lang="en-US" dirty="0"/>
          </a:p>
          <a:p>
            <a:r>
              <a:rPr lang="en-US" dirty="0"/>
              <a:t>Technology – do you supervise offenders assigned to electronic monitoring? Explain why some offenders may need such supervision.</a:t>
            </a:r>
          </a:p>
          <a:p>
            <a:endParaRPr lang="en-US" dirty="0"/>
          </a:p>
          <a:p>
            <a:r>
              <a:rPr lang="en-US" dirty="0"/>
              <a:t>Community justice – explain how important the COMMUNITY is to both you as the person helping the offender, but also to the offender who is making efforts to become an accepted member of the community.</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Be available after your presentation for questions from your audience. Pass out brochures or handouts if you have them.</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17</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At this point you might give a basic overview of why you want to speak to the group you are addressing (what you know about them, who invited you…) and try to impress upon them how important the role of probation/parole is to your community.</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More background information on the history of probation and parole may be found on the ‘Get The Facts’ page of the APPA 2018 website: http://www.appa-net.org/PPP-Supervision-Week/get-the-facts.htm</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More background information on the history of probation and parole may be found on the History of Probation and Parole page of the APPA 2011 Resource kit at this page:</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On this slide you could give some examples of the kinds of cases you work with and why the offender was placed on probation (or cover briefly and skip to parole if you work within the parole system). </a:t>
            </a:r>
          </a:p>
          <a:p>
            <a:endParaRPr lang="en-US" dirty="0"/>
          </a:p>
          <a:p>
            <a:r>
              <a:rPr lang="en-US" dirty="0"/>
              <a:t>If you work under the auspices of a court, you might explain how the judge arrives at the probation sentence or the types of offenses that generally receive probation rather than jail or prison terms.</a:t>
            </a:r>
          </a:p>
          <a:p>
            <a:endParaRPr lang="en-US" dirty="0"/>
          </a:p>
          <a:p>
            <a:r>
              <a:rPr lang="en-US" dirty="0"/>
              <a:t>You may describe some of the typical conditions of probation.</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On this slide you could give some examples of the kinds of cases you work with and how the parole system works in your state (or, for some states, explain when parole was abolished).</a:t>
            </a:r>
          </a:p>
          <a:p>
            <a:endParaRPr lang="en-US" dirty="0"/>
          </a:p>
          <a:p>
            <a:r>
              <a:rPr lang="en-US" dirty="0"/>
              <a:t>At this point, you could also explain some of the problems associated with re-entry into the community for offenders who have been imprisoned for many years. Employment, housing and medical care are some of the topics to discuss. More information on re-entry can be found on the</a:t>
            </a:r>
            <a:r>
              <a:rPr lang="en-US" baseline="0" dirty="0"/>
              <a:t> statistics page of the resource kit.</a:t>
            </a:r>
            <a:endParaRPr lang="en-US" dirty="0"/>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Explain that community supervision is much less costly to taxpayers than incarceration, but that the most dangerous offenders will still most likely be in a prison or jail. If you supervise offenders on electronic monitoring, you could also explain the costs involved with that type of supervision (or the costs associated with any other type of specialized caseload).</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Detailed state-by-state</a:t>
            </a:r>
            <a:r>
              <a:rPr lang="en-US" baseline="0" dirty="0"/>
              <a:t> information on costs can be found in this report from the Pew Center on the States: http://www.pewcenteronthestates.org/uploadedFiles/PSPP_1in31_report_FINAL_WEB_2-27-09.pdf  </a:t>
            </a:r>
            <a:endParaRPr lang="en-US" dirty="0"/>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Describe your role in the process and perhaps how closely you work with those at other levels. Make your audience understand that PEOPLE are behind all these activities as they may not always have a good grasp of the justice process.</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Details of discussion points on following pages</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9956660"/>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04872"/>
            <a:ext cx="8229600" cy="372129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820593"/>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l="-17000" r="-17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3638200"/>
      </p:ext>
    </p:extLst>
  </p:cSld>
  <p:clrMap bg1="lt1" tx1="dk1" bg2="lt2" tx2="dk2" accent1="accent1" accent2="accent2" accent3="accent3" accent4="accent4" accent5="accent5" accent6="accent6" hlink="hlink" folHlink="folHlink"/>
  <p:sldLayoutIdLst>
    <p:sldLayoutId id="2147483714" r:id="rId1"/>
    <p:sldLayoutId id="2147483715"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sgorg-my.sharepoint.com/personal/stroutman_csg_org/Documents/Documents/PPPS/PPPS%20Week%202024/Branding/ppps_logo-transparentBG.png"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4119AD0-39A5-4AFC-AC9C-7607BBE45BC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2660702" y="381000"/>
            <a:ext cx="3822596" cy="698403"/>
          </a:xfrm>
          <a:prstGeom prst="rect">
            <a:avLst/>
          </a:prstGeom>
        </p:spPr>
      </p:pic>
      <p:sp>
        <p:nvSpPr>
          <p:cNvPr id="2" name="Rectangle 1">
            <a:extLst>
              <a:ext uri="{FF2B5EF4-FFF2-40B4-BE49-F238E27FC236}">
                <a16:creationId xmlns:a16="http://schemas.microsoft.com/office/drawing/2014/main" id="{0C87906F-5DB8-482C-ADC4-C632F8788F6A}"/>
              </a:ext>
            </a:extLst>
          </p:cNvPr>
          <p:cNvSpPr/>
          <p:nvPr/>
        </p:nvSpPr>
        <p:spPr>
          <a:xfrm>
            <a:off x="1875778" y="4800600"/>
            <a:ext cx="5392445" cy="754797"/>
          </a:xfrm>
          <a:prstGeom prst="rect">
            <a:avLst/>
          </a:prstGeom>
          <a:solidFill>
            <a:srgbClr val="3C21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6D8ADBD9-0484-4BE5-B520-9ADFDA6A745B}"/>
              </a:ext>
            </a:extLst>
          </p:cNvPr>
          <p:cNvSpPr txBox="1"/>
          <p:nvPr/>
        </p:nvSpPr>
        <p:spPr>
          <a:xfrm>
            <a:off x="1966032" y="4818659"/>
            <a:ext cx="5211931" cy="707886"/>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cs typeface="Arial" panose="020B0604020202020204" pitchFamily="34" charset="0"/>
              </a:rPr>
              <a:t>JULY 21-27, 2024</a:t>
            </a:r>
          </a:p>
        </p:txBody>
      </p:sp>
      <p:pic>
        <p:nvPicPr>
          <p:cNvPr id="6" name="Picture 5">
            <a:hlinkClick r:id="rId3"/>
            <a:extLst>
              <a:ext uri="{FF2B5EF4-FFF2-40B4-BE49-F238E27FC236}">
                <a16:creationId xmlns:a16="http://schemas.microsoft.com/office/drawing/2014/main" id="{666654F2-7662-4862-1C2C-9232482B9B6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09621" y="1516469"/>
            <a:ext cx="6524756" cy="2633486"/>
          </a:xfrm>
          <a:prstGeom prst="rect">
            <a:avLst/>
          </a:prstGeom>
        </p:spPr>
      </p:pic>
    </p:spTree>
    <p:extLst>
      <p:ext uri="{BB962C8B-B14F-4D97-AF65-F5344CB8AC3E}">
        <p14:creationId xmlns:p14="http://schemas.microsoft.com/office/powerpoint/2010/main" val="99121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333375" y="457200"/>
            <a:ext cx="8429625"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uLnTx/>
                <a:uFillTx/>
                <a:latin typeface="Arial" panose="020B0604020202020204" pitchFamily="34" charset="0"/>
                <a:ea typeface="+mj-ea"/>
                <a:cs typeface="Arial" panose="020B0604020202020204" pitchFamily="34" charset="0"/>
              </a:rPr>
              <a:t>Community Supervision Elements</a:t>
            </a:r>
          </a:p>
        </p:txBody>
      </p:sp>
      <p:sp>
        <p:nvSpPr>
          <p:cNvPr id="4" name="Rectangle 3"/>
          <p:cNvSpPr txBox="1">
            <a:spLocks noChangeArrowheads="1"/>
          </p:cNvSpPr>
          <p:nvPr/>
        </p:nvSpPr>
        <p:spPr>
          <a:xfrm>
            <a:off x="475490" y="2203704"/>
            <a:ext cx="3931920" cy="685800"/>
          </a:xfrm>
          <a:prstGeom prst="rect">
            <a:avLst/>
          </a:prstGeom>
        </p:spPr>
        <p:txBody>
          <a:bodyPr/>
          <a:lstStyle/>
          <a:p>
            <a:pPr marL="342900" marR="0" lvl="0" indent="-342900" algn="just" defTabSz="914400" rtl="0" eaLnBrk="1" fontAlgn="base" latinLnBrk="0" hangingPunct="1">
              <a:lnSpc>
                <a:spcPct val="90000"/>
              </a:lnSpc>
              <a:spcBef>
                <a:spcPct val="20000"/>
              </a:spcBef>
              <a:spcAft>
                <a:spcPct val="0"/>
              </a:spcAft>
              <a:buClrTx/>
              <a:buSzTx/>
              <a:buFont typeface="Wingdings" pitchFamily="2" charset="2"/>
              <a:buNone/>
              <a:tabLst/>
              <a:defRPr/>
            </a:pPr>
            <a:r>
              <a:rPr kumimoji="0" lang="en-US" sz="4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MONITORING</a:t>
            </a:r>
            <a:endParaRPr lang="en-US" sz="4500" dirty="0">
              <a:solidFill>
                <a:srgbClr val="40352F"/>
              </a:solidFill>
              <a:latin typeface="Arial" panose="020B0604020202020204" pitchFamily="34" charset="0"/>
              <a:cs typeface="Arial" panose="020B0604020202020204" pitchFamily="34" charset="0"/>
            </a:endParaRPr>
          </a:p>
        </p:txBody>
      </p:sp>
      <p:sp>
        <p:nvSpPr>
          <p:cNvPr id="2" name="Rectangle 3">
            <a:extLst>
              <a:ext uri="{FF2B5EF4-FFF2-40B4-BE49-F238E27FC236}">
                <a16:creationId xmlns:a16="http://schemas.microsoft.com/office/drawing/2014/main" id="{DB3B4FDE-E041-40F2-C398-634F1CC0C565}"/>
              </a:ext>
            </a:extLst>
          </p:cNvPr>
          <p:cNvSpPr txBox="1">
            <a:spLocks noChangeArrowheads="1"/>
          </p:cNvSpPr>
          <p:nvPr/>
        </p:nvSpPr>
        <p:spPr>
          <a:xfrm>
            <a:off x="744476" y="3058668"/>
            <a:ext cx="3393948" cy="685800"/>
          </a:xfrm>
          <a:prstGeom prst="rect">
            <a:avLst/>
          </a:prstGeom>
        </p:spPr>
        <p:txBody>
          <a:bodyPr/>
          <a:lstStyle/>
          <a:p>
            <a:pPr marL="342900" marR="0" lvl="0" indent="-342900" algn="just" defTabSz="914400" rtl="0" eaLnBrk="1" fontAlgn="base" latinLnBrk="0" hangingPunct="1">
              <a:lnSpc>
                <a:spcPct val="90000"/>
              </a:lnSpc>
              <a:spcBef>
                <a:spcPct val="20000"/>
              </a:spcBef>
              <a:spcAft>
                <a:spcPct val="0"/>
              </a:spcAft>
              <a:buClrTx/>
              <a:buSzTx/>
              <a:buFont typeface="Wingdings" pitchFamily="2" charset="2"/>
              <a:buNone/>
              <a:tabLst/>
              <a:defRPr/>
            </a:pPr>
            <a:r>
              <a:rPr kumimoji="0" lang="en-US" sz="4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ADVOCACY</a:t>
            </a:r>
            <a:endParaRPr kumimoji="0" lang="en-US" sz="3500" b="1" i="0" u="none" strike="noStrike" kern="1200" cap="none" spc="0" normalizeH="0" baseline="0" noProof="0" dirty="0">
              <a:ln>
                <a:noFill/>
              </a:ln>
              <a:solidFill>
                <a:srgbClr val="173299"/>
              </a:solidFill>
              <a:effectLst/>
              <a:uLnTx/>
              <a:uFillTx/>
              <a:latin typeface="+mn-lt"/>
              <a:ea typeface="+mn-ea"/>
              <a:cs typeface="+mn-cs"/>
            </a:endParaRPr>
          </a:p>
        </p:txBody>
      </p:sp>
      <p:sp>
        <p:nvSpPr>
          <p:cNvPr id="5" name="Rectangle 3">
            <a:extLst>
              <a:ext uri="{FF2B5EF4-FFF2-40B4-BE49-F238E27FC236}">
                <a16:creationId xmlns:a16="http://schemas.microsoft.com/office/drawing/2014/main" id="{D9E5DFDE-9E5F-3C87-8DE3-C1AA152C7CB1}"/>
              </a:ext>
            </a:extLst>
          </p:cNvPr>
          <p:cNvSpPr txBox="1">
            <a:spLocks noChangeArrowheads="1"/>
          </p:cNvSpPr>
          <p:nvPr/>
        </p:nvSpPr>
        <p:spPr>
          <a:xfrm>
            <a:off x="4649726" y="3031236"/>
            <a:ext cx="3715512" cy="685800"/>
          </a:xfrm>
          <a:prstGeom prst="rect">
            <a:avLst/>
          </a:prstGeom>
        </p:spPr>
        <p:txBody>
          <a:bodyPr/>
          <a:lstStyle/>
          <a:p>
            <a:pPr marL="342900" marR="0" lvl="0" indent="-342900" algn="just" defTabSz="914400" rtl="0" eaLnBrk="1" fontAlgn="base" latinLnBrk="0" hangingPunct="1">
              <a:lnSpc>
                <a:spcPct val="90000"/>
              </a:lnSpc>
              <a:spcBef>
                <a:spcPct val="20000"/>
              </a:spcBef>
              <a:spcAft>
                <a:spcPct val="0"/>
              </a:spcAft>
              <a:buClrTx/>
              <a:buSzTx/>
              <a:buFont typeface="Wingdings" pitchFamily="2" charset="2"/>
              <a:buNone/>
              <a:tabLst/>
              <a:defRPr/>
            </a:pPr>
            <a:r>
              <a:rPr kumimoji="0" lang="en-US" sz="4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REFERRALS</a:t>
            </a:r>
          </a:p>
          <a:p>
            <a:pPr marL="342900" marR="0" lvl="0" indent="-342900" algn="l" defTabSz="914400" rtl="0" eaLnBrk="1" fontAlgn="base" latinLnBrk="0" hangingPunct="1">
              <a:lnSpc>
                <a:spcPct val="90000"/>
              </a:lnSpc>
              <a:spcBef>
                <a:spcPct val="20000"/>
              </a:spcBef>
              <a:spcAft>
                <a:spcPct val="0"/>
              </a:spcAft>
              <a:buClrTx/>
              <a:buSzTx/>
              <a:buFont typeface="Arial" charset="0"/>
              <a:buChar char="•"/>
              <a:tabLst/>
              <a:defRPr/>
            </a:pPr>
            <a:endParaRPr kumimoji="0" lang="en-US" sz="3500" b="1" i="0" u="none" strike="noStrike" kern="1200" cap="none" spc="0" normalizeH="0" baseline="0" noProof="0" dirty="0">
              <a:ln>
                <a:noFill/>
              </a:ln>
              <a:solidFill>
                <a:srgbClr val="173299"/>
              </a:solidFill>
              <a:effectLst/>
              <a:uLnTx/>
              <a:uFillTx/>
              <a:latin typeface="+mn-lt"/>
              <a:ea typeface="+mn-ea"/>
              <a:cs typeface="+mn-cs"/>
            </a:endParaRPr>
          </a:p>
        </p:txBody>
      </p:sp>
      <p:sp>
        <p:nvSpPr>
          <p:cNvPr id="6" name="Rectangle 3">
            <a:extLst>
              <a:ext uri="{FF2B5EF4-FFF2-40B4-BE49-F238E27FC236}">
                <a16:creationId xmlns:a16="http://schemas.microsoft.com/office/drawing/2014/main" id="{E71977FD-025F-A1A3-3FFE-79CE73ABD25F}"/>
              </a:ext>
            </a:extLst>
          </p:cNvPr>
          <p:cNvSpPr txBox="1">
            <a:spLocks noChangeArrowheads="1"/>
          </p:cNvSpPr>
          <p:nvPr/>
        </p:nvSpPr>
        <p:spPr>
          <a:xfrm>
            <a:off x="4407410" y="2203704"/>
            <a:ext cx="4200144" cy="685800"/>
          </a:xfrm>
          <a:prstGeom prst="rect">
            <a:avLst/>
          </a:prstGeom>
        </p:spPr>
        <p:txBody>
          <a:bodyPr/>
          <a:lstStyle/>
          <a:p>
            <a:pPr marL="342900" marR="0" lvl="0" indent="-342900" algn="just" defTabSz="914400" rtl="0" eaLnBrk="1" fontAlgn="base" latinLnBrk="0" hangingPunct="1">
              <a:lnSpc>
                <a:spcPct val="90000"/>
              </a:lnSpc>
              <a:spcBef>
                <a:spcPct val="20000"/>
              </a:spcBef>
              <a:spcAft>
                <a:spcPct val="0"/>
              </a:spcAft>
              <a:buClrTx/>
              <a:buSzTx/>
              <a:buFont typeface="Wingdings" pitchFamily="2" charset="2"/>
              <a:buNone/>
              <a:tabLst/>
              <a:defRPr/>
            </a:pPr>
            <a:r>
              <a:rPr kumimoji="0" lang="en-US" sz="4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INTERVENING</a:t>
            </a:r>
            <a:endParaRPr lang="en-US" sz="4500" dirty="0">
              <a:solidFill>
                <a:srgbClr val="40352F"/>
              </a:solidFill>
              <a:latin typeface="Arial" panose="020B0604020202020204" pitchFamily="34" charset="0"/>
              <a:cs typeface="Arial" panose="020B0604020202020204" pitchFamily="34" charset="0"/>
            </a:endParaRPr>
          </a:p>
        </p:txBody>
      </p:sp>
      <p:sp>
        <p:nvSpPr>
          <p:cNvPr id="7" name="Rectangle: Rounded Corners 6">
            <a:extLst>
              <a:ext uri="{FF2B5EF4-FFF2-40B4-BE49-F238E27FC236}">
                <a16:creationId xmlns:a16="http://schemas.microsoft.com/office/drawing/2014/main" id="{116BE694-2058-F6DC-F013-6491784441A3}"/>
              </a:ext>
            </a:extLst>
          </p:cNvPr>
          <p:cNvSpPr/>
          <p:nvPr/>
        </p:nvSpPr>
        <p:spPr>
          <a:xfrm>
            <a:off x="475490" y="2203704"/>
            <a:ext cx="3813046" cy="640080"/>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Rounded Corners 7">
            <a:extLst>
              <a:ext uri="{FF2B5EF4-FFF2-40B4-BE49-F238E27FC236}">
                <a16:creationId xmlns:a16="http://schemas.microsoft.com/office/drawing/2014/main" id="{162A754F-A5D7-FAA2-18C3-D57D48037A95}"/>
              </a:ext>
            </a:extLst>
          </p:cNvPr>
          <p:cNvSpPr/>
          <p:nvPr/>
        </p:nvSpPr>
        <p:spPr>
          <a:xfrm>
            <a:off x="4407410" y="2200656"/>
            <a:ext cx="4096510" cy="640080"/>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Rounded Corners 8">
            <a:extLst>
              <a:ext uri="{FF2B5EF4-FFF2-40B4-BE49-F238E27FC236}">
                <a16:creationId xmlns:a16="http://schemas.microsoft.com/office/drawing/2014/main" id="{7AB6C031-BAC4-D72A-61C2-A04FF6FD4CBC}"/>
              </a:ext>
            </a:extLst>
          </p:cNvPr>
          <p:cNvSpPr/>
          <p:nvPr/>
        </p:nvSpPr>
        <p:spPr>
          <a:xfrm>
            <a:off x="475490" y="3040380"/>
            <a:ext cx="3813046" cy="640080"/>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Rounded Corners 9">
            <a:extLst>
              <a:ext uri="{FF2B5EF4-FFF2-40B4-BE49-F238E27FC236}">
                <a16:creationId xmlns:a16="http://schemas.microsoft.com/office/drawing/2014/main" id="{1E4B56A0-A9D8-EB39-C36F-4C411A7A3DD2}"/>
              </a:ext>
            </a:extLst>
          </p:cNvPr>
          <p:cNvSpPr/>
          <p:nvPr/>
        </p:nvSpPr>
        <p:spPr>
          <a:xfrm>
            <a:off x="4407410" y="3037332"/>
            <a:ext cx="4096510" cy="640080"/>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1.94444E-6 7.40741E-7 C 0.00156 0.01065 0.0092 0.03449 0.01719 0.03796 C 0.02344 0.03356 0.02934 0.0287 0.03576 0.02477 C 0.03819 0.02338 0.04323 0.02153 0.04323 0.02176 C 0.05017 0.01481 0.05816 0.00926 0.06545 0.00324 C 0.07257 -0.00255 0.07951 -0.01065 0.08767 -0.0132 C 0.09514 -0.02315 0.10399 -0.03148 0.11354 -0.03773 C 0.11666 -0.04213 0.1184 -0.04583 0.12222 -0.04931 C 0.12309 -0.05093 0.12465 -0.0544 0.12465 -0.05417 " pathEditMode="relative" rAng="0" ptsTypes="AAAAAAAAA">
                                      <p:cBhvr>
                                        <p:cTn id="6" dur="1000" fill="hold"/>
                                        <p:tgtEl>
                                          <p:spTgt spid="4">
                                            <p:txEl>
                                              <p:pRg st="0" end="0"/>
                                            </p:txEl>
                                          </p:spTgt>
                                        </p:tgtEl>
                                        <p:attrNameLst>
                                          <p:attrName>ppt_x</p:attrName>
                                          <p:attrName>ppt_y</p:attrName>
                                        </p:attrNameLst>
                                      </p:cBhvr>
                                      <p:rCtr x="6233" y="-833"/>
                                    </p:animMotion>
                                  </p:childTnLst>
                                </p:cTn>
                              </p:par>
                            </p:childTnLst>
                          </p:cTn>
                        </p:par>
                        <p:par>
                          <p:cTn id="7" fill="hold">
                            <p:stCondLst>
                              <p:cond delay="1000"/>
                            </p:stCondLst>
                            <p:childTnLst>
                              <p:par>
                                <p:cTn id="8" presetID="0" presetClass="path" presetSubtype="0" accel="50000" decel="50000" fill="hold" grpId="0" nodeType="afterEffect">
                                  <p:stCondLst>
                                    <p:cond delay="0"/>
                                  </p:stCondLst>
                                  <p:childTnLst>
                                    <p:animMotion origin="layout" path="M 1.94444E-6 7.40741E-7 C 0.00156 0.01065 0.0092 0.03449 0.01719 0.03796 C 0.02344 0.03356 0.02934 0.0287 0.03576 0.02477 C 0.03819 0.02338 0.04323 0.02153 0.04323 0.02176 C 0.05017 0.01481 0.05816 0.00926 0.06545 0.00324 C 0.07257 -0.00255 0.07951 -0.01065 0.08767 -0.0132 C 0.09514 -0.02315 0.10399 -0.03148 0.11354 -0.03773 C 0.11666 -0.04213 0.1184 -0.04583 0.12222 -0.04931 C 0.12309 -0.05093 0.12465 -0.0544 0.12465 -0.05417 " pathEditMode="relative" rAng="0" ptsTypes="AAAAAAAAA">
                                      <p:cBhvr>
                                        <p:cTn id="9" dur="1000" fill="hold"/>
                                        <p:tgtEl>
                                          <p:spTgt spid="2">
                                            <p:txEl>
                                              <p:pRg st="0" end="0"/>
                                            </p:txEl>
                                          </p:spTgt>
                                        </p:tgtEl>
                                        <p:attrNameLst>
                                          <p:attrName>ppt_x</p:attrName>
                                          <p:attrName>ppt_y</p:attrName>
                                        </p:attrNameLst>
                                      </p:cBhvr>
                                      <p:rCtr x="6233" y="-833"/>
                                    </p:animMotion>
                                  </p:childTnLst>
                                </p:cTn>
                              </p:par>
                            </p:childTnLst>
                          </p:cTn>
                        </p:par>
                        <p:par>
                          <p:cTn id="10" fill="hold">
                            <p:stCondLst>
                              <p:cond delay="2000"/>
                            </p:stCondLst>
                            <p:childTnLst>
                              <p:par>
                                <p:cTn id="11" presetID="0" presetClass="path" presetSubtype="0" accel="50000" decel="50000" fill="hold" grpId="0" nodeType="afterEffect">
                                  <p:stCondLst>
                                    <p:cond delay="0"/>
                                  </p:stCondLst>
                                  <p:childTnLst>
                                    <p:animMotion origin="layout" path="M 1.94444E-6 7.40741E-7 C 0.00156 0.01065 0.0092 0.03449 0.01719 0.03796 C 0.02344 0.03356 0.02934 0.0287 0.03576 0.02477 C 0.03819 0.02338 0.04323 0.02153 0.04323 0.02176 C 0.05017 0.01481 0.05816 0.00926 0.06545 0.00324 C 0.07257 -0.00255 0.07951 -0.01065 0.08767 -0.0132 C 0.09514 -0.02315 0.10399 -0.03148 0.11354 -0.03773 C 0.11666 -0.04213 0.1184 -0.04583 0.12222 -0.04931 C 0.12309 -0.05093 0.12465 -0.0544 0.12465 -0.05417 " pathEditMode="relative" rAng="0" ptsTypes="AAAAAAAAA">
                                      <p:cBhvr>
                                        <p:cTn id="12" dur="1000" fill="hold"/>
                                        <p:tgtEl>
                                          <p:spTgt spid="5">
                                            <p:txEl>
                                              <p:pRg st="0" end="0"/>
                                            </p:txEl>
                                          </p:spTgt>
                                        </p:tgtEl>
                                        <p:attrNameLst>
                                          <p:attrName>ppt_x</p:attrName>
                                          <p:attrName>ppt_y</p:attrName>
                                        </p:attrNameLst>
                                      </p:cBhvr>
                                      <p:rCtr x="6233" y="-833"/>
                                    </p:animMotion>
                                  </p:childTnLst>
                                </p:cTn>
                              </p:par>
                            </p:childTnLst>
                          </p:cTn>
                        </p:par>
                        <p:par>
                          <p:cTn id="13" fill="hold">
                            <p:stCondLst>
                              <p:cond delay="3000"/>
                            </p:stCondLst>
                            <p:childTnLst>
                              <p:par>
                                <p:cTn id="14" presetID="0" presetClass="path" presetSubtype="0" accel="50000" decel="50000" fill="hold" grpId="0" nodeType="afterEffect">
                                  <p:stCondLst>
                                    <p:cond delay="0"/>
                                  </p:stCondLst>
                                  <p:childTnLst>
                                    <p:animMotion origin="layout" path="M 1.94444E-6 7.40741E-7 C 0.00156 0.01065 0.0092 0.03449 0.01719 0.03796 C 0.02344 0.03356 0.02934 0.0287 0.03576 0.02477 C 0.03819 0.02338 0.04323 0.02153 0.04323 0.02176 C 0.05017 0.01481 0.05816 0.00926 0.06545 0.00324 C 0.07257 -0.00255 0.07951 -0.01065 0.08767 -0.0132 C 0.09514 -0.02315 0.10399 -0.03148 0.11354 -0.03773 C 0.11666 -0.04213 0.1184 -0.04583 0.12222 -0.04931 C 0.12309 -0.05093 0.12465 -0.0544 0.12465 -0.05417 " pathEditMode="relative" rAng="0" ptsTypes="AAAAAAAAA">
                                      <p:cBhvr>
                                        <p:cTn id="15" dur="1000" fill="hold"/>
                                        <p:tgtEl>
                                          <p:spTgt spid="6">
                                            <p:txEl>
                                              <p:pRg st="0" end="0"/>
                                            </p:txEl>
                                          </p:spTgt>
                                        </p:tgtEl>
                                        <p:attrNameLst>
                                          <p:attrName>ppt_x</p:attrName>
                                          <p:attrName>ppt_y</p:attrName>
                                        </p:attrNameLst>
                                      </p:cBhvr>
                                      <p:rCtr x="6233" y="-83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2" grpId="0" build="p"/>
      <p:bldP spid="5" grpId="0" build="p"/>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838200" y="100584"/>
            <a:ext cx="754380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Monitoring</a:t>
            </a:r>
          </a:p>
        </p:txBody>
      </p:sp>
      <p:sp>
        <p:nvSpPr>
          <p:cNvPr id="4" name="Rectangle 3"/>
          <p:cNvSpPr txBox="1">
            <a:spLocks noChangeArrowheads="1"/>
          </p:cNvSpPr>
          <p:nvPr/>
        </p:nvSpPr>
        <p:spPr>
          <a:xfrm>
            <a:off x="841159" y="1505712"/>
            <a:ext cx="3959443" cy="2023872"/>
          </a:xfrm>
          <a:prstGeom prst="rect">
            <a:avLst/>
          </a:prstGeom>
        </p:spPr>
        <p:txBody>
          <a:bodyPr/>
          <a:lstStyle/>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Compliance with conditions of supervision</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Drug testing</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Electronic monitoring</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Monetary obligations</a:t>
            </a:r>
            <a:endParaRPr lang="en-US" sz="2400" dirty="0">
              <a:solidFill>
                <a:srgbClr val="40352F"/>
              </a:solidFill>
              <a:latin typeface="Arial" panose="020B0604020202020204" pitchFamily="34" charset="0"/>
              <a:cs typeface="Arial" panose="020B0604020202020204" pitchFamily="34" charset="0"/>
            </a:endParaRPr>
          </a:p>
        </p:txBody>
      </p:sp>
      <p:sp>
        <p:nvSpPr>
          <p:cNvPr id="6" name="Rectangle 3">
            <a:extLst>
              <a:ext uri="{FF2B5EF4-FFF2-40B4-BE49-F238E27FC236}">
                <a16:creationId xmlns:a16="http://schemas.microsoft.com/office/drawing/2014/main" id="{B80A0255-DB05-7302-136B-9E0325D1BBD4}"/>
              </a:ext>
            </a:extLst>
          </p:cNvPr>
          <p:cNvSpPr txBox="1">
            <a:spLocks noChangeArrowheads="1"/>
          </p:cNvSpPr>
          <p:nvPr/>
        </p:nvSpPr>
        <p:spPr>
          <a:xfrm>
            <a:off x="5020058" y="1505712"/>
            <a:ext cx="4123942" cy="2023872"/>
          </a:xfrm>
          <a:prstGeom prst="rect">
            <a:avLst/>
          </a:prstGeom>
        </p:spPr>
        <p:txBody>
          <a:bodyPr/>
          <a:lstStyle/>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Job performance</a:t>
            </a:r>
            <a:endParaRPr lang="en-US" sz="2400" dirty="0">
              <a:solidFill>
                <a:srgbClr val="40352F"/>
              </a:solidFill>
              <a:latin typeface="Arial" panose="020B0604020202020204" pitchFamily="34" charset="0"/>
              <a:cs typeface="Arial" panose="020B0604020202020204" pitchFamily="34" charset="0"/>
            </a:endParaRPr>
          </a:p>
          <a:p>
            <a:pPr marL="342900" lvl="0" indent="-342900">
              <a:lnSpc>
                <a:spcPct val="90000"/>
              </a:lnSpc>
              <a:spcBef>
                <a:spcPct val="20000"/>
              </a:spcBef>
              <a:buClr>
                <a:srgbClr val="40352F"/>
              </a:buClr>
              <a:buFont typeface="Arial" panose="020B0604020202020204" pitchFamily="34" charset="0"/>
              <a:buChar char="•"/>
              <a:defRPr/>
            </a:pPr>
            <a:r>
              <a:rPr lang="en-US" sz="2400" dirty="0">
                <a:solidFill>
                  <a:srgbClr val="40352F"/>
                </a:solidFill>
                <a:latin typeface="Arial" panose="020B0604020202020204" pitchFamily="34" charset="0"/>
                <a:cs typeface="Arial" panose="020B0604020202020204" pitchFamily="34" charset="0"/>
              </a:rPr>
              <a:t>Illicit materials</a:t>
            </a:r>
          </a:p>
          <a:p>
            <a:pPr marL="342900" lvl="0" indent="-342900">
              <a:lnSpc>
                <a:spcPct val="90000"/>
              </a:lnSpc>
              <a:spcBef>
                <a:spcPct val="20000"/>
              </a:spcBef>
              <a:buClr>
                <a:srgbClr val="40352F"/>
              </a:buClr>
              <a:buFont typeface="Arial" panose="020B0604020202020204" pitchFamily="34" charset="0"/>
              <a:buChar char="•"/>
              <a:defRPr/>
            </a:pPr>
            <a:r>
              <a:rPr lang="en-US" sz="2400" dirty="0">
                <a:solidFill>
                  <a:srgbClr val="40352F"/>
                </a:solidFill>
                <a:latin typeface="Arial" panose="020B0604020202020204" pitchFamily="34" charset="0"/>
                <a:cs typeface="Arial" panose="020B0604020202020204" pitchFamily="34" charset="0"/>
              </a:rPr>
              <a:t>Computer use</a:t>
            </a:r>
          </a:p>
          <a:p>
            <a:pPr marL="342900" lvl="0" indent="-342900">
              <a:lnSpc>
                <a:spcPct val="90000"/>
              </a:lnSpc>
              <a:spcBef>
                <a:spcPct val="20000"/>
              </a:spcBef>
              <a:buClr>
                <a:srgbClr val="40352F"/>
              </a:buClr>
              <a:buFont typeface="Arial" panose="020B0604020202020204" pitchFamily="34" charset="0"/>
              <a:buChar char="•"/>
              <a:defRPr/>
            </a:pPr>
            <a:r>
              <a:rPr lang="en-US" sz="2400" dirty="0">
                <a:solidFill>
                  <a:srgbClr val="40352F"/>
                </a:solidFill>
                <a:latin typeface="Arial" panose="020B0604020202020204" pitchFamily="34" charset="0"/>
                <a:cs typeface="Arial" panose="020B0604020202020204" pitchFamily="34" charset="0"/>
              </a:rPr>
              <a:t>Community service</a:t>
            </a:r>
          </a:p>
          <a:p>
            <a:pPr marL="342900" lvl="0" indent="-342900">
              <a:lnSpc>
                <a:spcPct val="90000"/>
              </a:lnSpc>
              <a:spcBef>
                <a:spcPct val="20000"/>
              </a:spcBef>
              <a:buClr>
                <a:srgbClr val="40352F"/>
              </a:buClr>
              <a:buFont typeface="Arial" panose="020B0604020202020204" pitchFamily="34" charset="0"/>
              <a:buChar char="•"/>
              <a:defRPr/>
            </a:pPr>
            <a:r>
              <a:rPr lang="en-US" sz="2400" dirty="0">
                <a:solidFill>
                  <a:srgbClr val="40352F"/>
                </a:solidFill>
                <a:latin typeface="Arial" panose="020B0604020202020204" pitchFamily="34" charset="0"/>
                <a:cs typeface="Arial" panose="020B0604020202020204" pitchFamily="34" charset="0"/>
              </a:rPr>
              <a:t>Victim safety</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endParaRPr kumimoji="0" lang="en-US" sz="24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1000"/>
                                        <p:tgtEl>
                                          <p:spTgt spid="4">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1000"/>
                                        <p:tgtEl>
                                          <p:spTgt spid="4">
                                            <p:txEl>
                                              <p:pRg st="2" end="2"/>
                                            </p:txEl>
                                          </p:spTgt>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dissolve">
                                      <p:cBhvr>
                                        <p:cTn id="19" dur="1000"/>
                                        <p:tgtEl>
                                          <p:spTgt spid="4">
                                            <p:txEl>
                                              <p:pRg st="3" end="3"/>
                                            </p:txEl>
                                          </p:spTgt>
                                        </p:tgtEl>
                                      </p:cBhvr>
                                    </p:animEffect>
                                  </p:childTnLst>
                                </p:cTn>
                              </p:par>
                            </p:childTnLst>
                          </p:cTn>
                        </p:par>
                        <p:par>
                          <p:cTn id="20" fill="hold">
                            <p:stCondLst>
                              <p:cond delay="4000"/>
                            </p:stCondLst>
                            <p:childTnLst>
                              <p:par>
                                <p:cTn id="21" presetID="9" presetClass="entr" presetSubtype="0" fill="hold" grpId="0" nodeType="after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Effect transition="in" filter="dissolve">
                                      <p:cBhvr>
                                        <p:cTn id="23" dur="1000"/>
                                        <p:tgtEl>
                                          <p:spTgt spid="6">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6">
                                            <p:txEl>
                                              <p:pRg st="1" end="1"/>
                                            </p:txEl>
                                          </p:spTgt>
                                        </p:tgtEl>
                                        <p:attrNameLst>
                                          <p:attrName>style.visibility</p:attrName>
                                        </p:attrNameLst>
                                      </p:cBhvr>
                                      <p:to>
                                        <p:strVal val="visible"/>
                                      </p:to>
                                    </p:set>
                                    <p:animEffect transition="in" filter="dissolve">
                                      <p:cBhvr>
                                        <p:cTn id="28" dur="1000"/>
                                        <p:tgtEl>
                                          <p:spTgt spid="6">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6">
                                            <p:txEl>
                                              <p:pRg st="2" end="2"/>
                                            </p:txEl>
                                          </p:spTgt>
                                        </p:tgtEl>
                                        <p:attrNameLst>
                                          <p:attrName>style.visibility</p:attrName>
                                        </p:attrNameLst>
                                      </p:cBhvr>
                                      <p:to>
                                        <p:strVal val="visible"/>
                                      </p:to>
                                    </p:set>
                                    <p:animEffect transition="in" filter="dissolve">
                                      <p:cBhvr>
                                        <p:cTn id="33" dur="1000"/>
                                        <p:tgtEl>
                                          <p:spTgt spid="6">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6">
                                            <p:txEl>
                                              <p:pRg st="3" end="3"/>
                                            </p:txEl>
                                          </p:spTgt>
                                        </p:tgtEl>
                                        <p:attrNameLst>
                                          <p:attrName>style.visibility</p:attrName>
                                        </p:attrNameLst>
                                      </p:cBhvr>
                                      <p:to>
                                        <p:strVal val="visible"/>
                                      </p:to>
                                    </p:set>
                                    <p:animEffect transition="in" filter="dissolve">
                                      <p:cBhvr>
                                        <p:cTn id="38" dur="1000"/>
                                        <p:tgtEl>
                                          <p:spTgt spid="6">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animEffect transition="in" filter="dissolve">
                                      <p:cBhvr>
                                        <p:cTn id="43" dur="1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09600" y="216408"/>
            <a:ext cx="792480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Intervention</a:t>
            </a:r>
          </a:p>
        </p:txBody>
      </p:sp>
      <p:sp>
        <p:nvSpPr>
          <p:cNvPr id="6" name="Rectangle 3"/>
          <p:cNvSpPr txBox="1">
            <a:spLocks noChangeArrowheads="1"/>
          </p:cNvSpPr>
          <p:nvPr/>
        </p:nvSpPr>
        <p:spPr>
          <a:xfrm>
            <a:off x="609600" y="1338072"/>
            <a:ext cx="3962400" cy="3657600"/>
          </a:xfrm>
          <a:prstGeom prst="rect">
            <a:avLst/>
          </a:prstGeom>
        </p:spPr>
        <p:txBody>
          <a:bodyPr/>
          <a:lstStyle/>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Crisis involvement</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Counseling</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Graduated responses</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Substance abuse treatment</a:t>
            </a:r>
          </a:p>
        </p:txBody>
      </p:sp>
      <p:sp>
        <p:nvSpPr>
          <p:cNvPr id="2" name="Rectangle 3">
            <a:extLst>
              <a:ext uri="{FF2B5EF4-FFF2-40B4-BE49-F238E27FC236}">
                <a16:creationId xmlns:a16="http://schemas.microsoft.com/office/drawing/2014/main" id="{13282ABD-37B1-62C0-9C63-3BF5FE5A2A34}"/>
              </a:ext>
            </a:extLst>
          </p:cNvPr>
          <p:cNvSpPr txBox="1">
            <a:spLocks noChangeArrowheads="1"/>
          </p:cNvSpPr>
          <p:nvPr/>
        </p:nvSpPr>
        <p:spPr>
          <a:xfrm>
            <a:off x="4953000" y="1338072"/>
            <a:ext cx="4343400" cy="1539240"/>
          </a:xfrm>
          <a:prstGeom prst="rect">
            <a:avLst/>
          </a:prstGeom>
        </p:spPr>
        <p:txBody>
          <a:bodyPr/>
          <a:lstStyle/>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Job training</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Relapse</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Family/Social supports</a:t>
            </a:r>
          </a:p>
          <a:p>
            <a:pPr marL="342900" marR="0" lvl="0" indent="-342900" defTabSz="914400" rtl="0" eaLnBrk="1" fontAlgn="base" latinLnBrk="0" hangingPunct="1">
              <a:lnSpc>
                <a:spcPct val="100000"/>
              </a:lnSpc>
              <a:spcBef>
                <a:spcPct val="20000"/>
              </a:spcBef>
              <a:spcAft>
                <a:spcPct val="0"/>
              </a:spcAft>
              <a:buClr>
                <a:srgbClr val="8D5D2D"/>
              </a:buClr>
              <a:buSzTx/>
              <a:buBlip>
                <a:blip r:embed="rId3"/>
              </a:buBlip>
              <a:tabLst/>
              <a:defRPr/>
            </a:pPr>
            <a:endParaRPr kumimoji="0" lang="en-US" sz="31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1000"/>
                                        <p:tgtEl>
                                          <p:spTgt spid="6">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dissolve">
                                      <p:cBhvr>
                                        <p:cTn id="11" dur="1000"/>
                                        <p:tgtEl>
                                          <p:spTgt spid="6">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dissolve">
                                      <p:cBhvr>
                                        <p:cTn id="15" dur="1000"/>
                                        <p:tgtEl>
                                          <p:spTgt spid="6">
                                            <p:txEl>
                                              <p:pRg st="2" end="2"/>
                                            </p:txEl>
                                          </p:spTgt>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Effect transition="in" filter="dissolve">
                                      <p:cBhvr>
                                        <p:cTn id="19" dur="1000"/>
                                        <p:tgtEl>
                                          <p:spTgt spid="6">
                                            <p:txEl>
                                              <p:pRg st="3" end="3"/>
                                            </p:txEl>
                                          </p:spTgt>
                                        </p:tgtEl>
                                      </p:cBhvr>
                                    </p:animEffect>
                                  </p:childTnLst>
                                </p:cTn>
                              </p:par>
                            </p:childTnLst>
                          </p:cTn>
                        </p:par>
                        <p:par>
                          <p:cTn id="20" fill="hold">
                            <p:stCondLst>
                              <p:cond delay="4000"/>
                            </p:stCondLst>
                            <p:childTnLst>
                              <p:par>
                                <p:cTn id="21" presetID="9" presetClass="entr" presetSubtype="0" fill="hold" grpId="0" nodeType="afterEffect">
                                  <p:stCondLst>
                                    <p:cond delay="0"/>
                                  </p:stCondLst>
                                  <p:childTnLst>
                                    <p:set>
                                      <p:cBhvr>
                                        <p:cTn id="22" dur="1" fill="hold">
                                          <p:stCondLst>
                                            <p:cond delay="0"/>
                                          </p:stCondLst>
                                        </p:cTn>
                                        <p:tgtEl>
                                          <p:spTgt spid="2">
                                            <p:txEl>
                                              <p:pRg st="0" end="0"/>
                                            </p:txEl>
                                          </p:spTgt>
                                        </p:tgtEl>
                                        <p:attrNameLst>
                                          <p:attrName>style.visibility</p:attrName>
                                        </p:attrNameLst>
                                      </p:cBhvr>
                                      <p:to>
                                        <p:strVal val="visible"/>
                                      </p:to>
                                    </p:set>
                                    <p:animEffect transition="in" filter="dissolve">
                                      <p:cBhvr>
                                        <p:cTn id="23" dur="1000"/>
                                        <p:tgtEl>
                                          <p:spTgt spid="2">
                                            <p:txEl>
                                              <p:pRg st="0" end="0"/>
                                            </p:txEl>
                                          </p:spTgt>
                                        </p:tgtEl>
                                      </p:cBhvr>
                                    </p:animEffect>
                                  </p:childTnLst>
                                </p:cTn>
                              </p:par>
                            </p:childTnLst>
                          </p:cTn>
                        </p:par>
                        <p:par>
                          <p:cTn id="24" fill="hold">
                            <p:stCondLst>
                              <p:cond delay="5000"/>
                            </p:stCondLst>
                            <p:childTnLst>
                              <p:par>
                                <p:cTn id="25" presetID="9" presetClass="entr" presetSubtype="0" fill="hold" grpId="0" nodeType="afterEffect">
                                  <p:stCondLst>
                                    <p:cond delay="0"/>
                                  </p:stCondLst>
                                  <p:childTnLst>
                                    <p:set>
                                      <p:cBhvr>
                                        <p:cTn id="26" dur="1" fill="hold">
                                          <p:stCondLst>
                                            <p:cond delay="0"/>
                                          </p:stCondLst>
                                        </p:cTn>
                                        <p:tgtEl>
                                          <p:spTgt spid="2">
                                            <p:txEl>
                                              <p:pRg st="1" end="1"/>
                                            </p:txEl>
                                          </p:spTgt>
                                        </p:tgtEl>
                                        <p:attrNameLst>
                                          <p:attrName>style.visibility</p:attrName>
                                        </p:attrNameLst>
                                      </p:cBhvr>
                                      <p:to>
                                        <p:strVal val="visible"/>
                                      </p:to>
                                    </p:set>
                                    <p:animEffect transition="in" filter="dissolve">
                                      <p:cBhvr>
                                        <p:cTn id="27" dur="1000"/>
                                        <p:tgtEl>
                                          <p:spTgt spid="2">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
                                            <p:txEl>
                                              <p:pRg st="2" end="2"/>
                                            </p:txEl>
                                          </p:spTgt>
                                        </p:tgtEl>
                                        <p:attrNameLst>
                                          <p:attrName>style.visibility</p:attrName>
                                        </p:attrNameLst>
                                      </p:cBhvr>
                                      <p:to>
                                        <p:strVal val="visible"/>
                                      </p:to>
                                    </p:set>
                                    <p:animEffect transition="in" filter="dissolve">
                                      <p:cBhvr>
                                        <p:cTn id="32"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914400" y="134112"/>
            <a:ext cx="754380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Advocacy</a:t>
            </a:r>
          </a:p>
        </p:txBody>
      </p:sp>
      <p:sp>
        <p:nvSpPr>
          <p:cNvPr id="4" name="Rectangle 3"/>
          <p:cNvSpPr txBox="1">
            <a:spLocks noChangeArrowheads="1"/>
          </p:cNvSpPr>
          <p:nvPr/>
        </p:nvSpPr>
        <p:spPr>
          <a:xfrm>
            <a:off x="914400" y="1200912"/>
            <a:ext cx="4953000" cy="3352800"/>
          </a:xfrm>
          <a:prstGeom prst="rect">
            <a:avLst/>
          </a:prstGeom>
        </p:spPr>
        <p:txBody>
          <a:bodyPr/>
          <a:lstStyle/>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Treatment</a:t>
            </a:r>
          </a:p>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Education/Employment</a:t>
            </a:r>
          </a:p>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Training</a:t>
            </a:r>
          </a:p>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Budgets</a:t>
            </a:r>
          </a:p>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Community</a:t>
            </a:r>
          </a:p>
          <a:p>
            <a:pPr marL="342900" marR="0" lvl="0" indent="-342900" algn="l" defTabSz="914400" rtl="0" eaLnBrk="1" fontAlgn="base" latinLnBrk="0" hangingPunct="1">
              <a:lnSpc>
                <a:spcPct val="100000"/>
              </a:lnSpc>
              <a:spcBef>
                <a:spcPct val="20000"/>
              </a:spcBef>
              <a:spcAft>
                <a:spcPct val="0"/>
              </a:spcAft>
              <a:buClr>
                <a:srgbClr val="8D5D2D"/>
              </a:buClr>
              <a:buSzTx/>
              <a:buBlip>
                <a:blip r:embed="rId3"/>
              </a:buBlip>
              <a:tabLst/>
              <a:defRPr/>
            </a:pPr>
            <a:endParaRPr kumimoji="0" lang="en-US" sz="35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1000"/>
                                        <p:tgtEl>
                                          <p:spTgt spid="4">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1000"/>
                                        <p:tgtEl>
                                          <p:spTgt spid="4">
                                            <p:txEl>
                                              <p:pRg st="2" end="2"/>
                                            </p:txEl>
                                          </p:spTgt>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dissolve">
                                      <p:cBhvr>
                                        <p:cTn id="19" dur="1000"/>
                                        <p:tgtEl>
                                          <p:spTgt spid="4">
                                            <p:txEl>
                                              <p:pRg st="3" end="3"/>
                                            </p:txEl>
                                          </p:spTgt>
                                        </p:tgtEl>
                                      </p:cBhvr>
                                    </p:animEffect>
                                  </p:childTnLst>
                                </p:cTn>
                              </p:par>
                            </p:childTnLst>
                          </p:cTn>
                        </p:par>
                        <p:par>
                          <p:cTn id="20" fill="hold">
                            <p:stCondLst>
                              <p:cond delay="4000"/>
                            </p:stCondLst>
                            <p:childTnLst>
                              <p:par>
                                <p:cTn id="21" presetID="9" presetClass="entr" presetSubtype="0" fill="hold" grpId="0" nodeType="after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dissolve">
                                      <p:cBhvr>
                                        <p:cTn id="23"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2636520" y="188976"/>
            <a:ext cx="365760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Referrals</a:t>
            </a:r>
          </a:p>
        </p:txBody>
      </p:sp>
      <p:sp>
        <p:nvSpPr>
          <p:cNvPr id="4" name="Rectangle 3"/>
          <p:cNvSpPr txBox="1">
            <a:spLocks noChangeArrowheads="1"/>
          </p:cNvSpPr>
          <p:nvPr/>
        </p:nvSpPr>
        <p:spPr>
          <a:xfrm>
            <a:off x="1146048" y="1597152"/>
            <a:ext cx="7086600" cy="2247900"/>
          </a:xfrm>
          <a:prstGeom prst="rect">
            <a:avLst/>
          </a:prstGeom>
        </p:spPr>
        <p:txBody>
          <a:bodyPr/>
          <a:lstStyle/>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Knowledge of community resources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Access to resources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Communication, coordination, and collaboration with other agencies</a:t>
            </a:r>
          </a:p>
          <a:p>
            <a:pPr marR="0" lvl="0" algn="l" defTabSz="914400" rtl="0" eaLnBrk="1" fontAlgn="base" latinLnBrk="0" hangingPunct="1">
              <a:lnSpc>
                <a:spcPct val="100000"/>
              </a:lnSpc>
              <a:spcBef>
                <a:spcPct val="20000"/>
              </a:spcBef>
              <a:spcAft>
                <a:spcPct val="0"/>
              </a:spcAft>
              <a:buClr>
                <a:srgbClr val="8D5D2D"/>
              </a:buClr>
              <a:buSzTx/>
              <a:tabLst/>
              <a:defRPr/>
            </a:pPr>
            <a:endParaRPr kumimoji="0" lang="en-US" sz="3500" b="1" i="0" u="none" strike="noStrike" kern="1200" cap="none" spc="0" normalizeH="0" baseline="0" noProof="0" dirty="0">
              <a:ln>
                <a:noFill/>
              </a:ln>
              <a:solidFill>
                <a:srgbClr val="186CB4"/>
              </a:solidFill>
              <a:effectLst/>
              <a:uLnTx/>
              <a:uFillTx/>
              <a:latin typeface="+mn-lt"/>
              <a:ea typeface="+mn-ea"/>
              <a:cs typeface="+mn-cs"/>
            </a:endParaRPr>
          </a:p>
          <a:p>
            <a:pPr marR="0" lvl="0" algn="l" defTabSz="914400" rtl="0" eaLnBrk="1" fontAlgn="base" latinLnBrk="0" hangingPunct="1">
              <a:lnSpc>
                <a:spcPct val="100000"/>
              </a:lnSpc>
              <a:spcBef>
                <a:spcPct val="20000"/>
              </a:spcBef>
              <a:spcAft>
                <a:spcPct val="0"/>
              </a:spcAft>
              <a:buClr>
                <a:srgbClr val="8D5D2D"/>
              </a:buClr>
              <a:buSzTx/>
              <a:tabLst/>
              <a:defRPr/>
            </a:pPr>
            <a:endParaRPr kumimoji="0" lang="en-US" sz="35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1000"/>
                                        <p:tgtEl>
                                          <p:spTgt spid="4">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831CB6D-8ED4-40EE-A0B5-96639F84E6CC}"/>
              </a:ext>
            </a:extLst>
          </p:cNvPr>
          <p:cNvSpPr/>
          <p:nvPr/>
        </p:nvSpPr>
        <p:spPr>
          <a:xfrm>
            <a:off x="0" y="6103203"/>
            <a:ext cx="9144000" cy="754797"/>
          </a:xfrm>
          <a:prstGeom prst="rect">
            <a:avLst/>
          </a:prstGeom>
          <a:solidFill>
            <a:srgbClr val="4035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txBox="1">
            <a:spLocks noChangeArrowheads="1"/>
          </p:cNvSpPr>
          <p:nvPr/>
        </p:nvSpPr>
        <p:spPr>
          <a:xfrm>
            <a:off x="356615" y="152400"/>
            <a:ext cx="8162925" cy="14478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Adults on </a:t>
            </a:r>
            <a:br>
              <a:rPr kumimoji="0" lang="en-US" sz="36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br>
            <a:r>
              <a:rPr lang="en-US" sz="3600" b="1" dirty="0">
                <a:solidFill>
                  <a:srgbClr val="40352F"/>
                </a:solidFill>
                <a:latin typeface="Arial" panose="020B0604020202020204" pitchFamily="34" charset="0"/>
                <a:ea typeface="+mj-ea"/>
                <a:cs typeface="Arial" panose="020B0604020202020204" pitchFamily="34" charset="0"/>
              </a:rPr>
              <a:t>C</a:t>
            </a:r>
            <a:r>
              <a:rPr kumimoji="0" lang="en-US" sz="36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ommunity Supervision</a:t>
            </a:r>
          </a:p>
        </p:txBody>
      </p:sp>
      <p:sp>
        <p:nvSpPr>
          <p:cNvPr id="5" name="TextBox 4"/>
          <p:cNvSpPr txBox="1"/>
          <p:nvPr/>
        </p:nvSpPr>
        <p:spPr>
          <a:xfrm>
            <a:off x="219074" y="6105035"/>
            <a:ext cx="8927768" cy="261610"/>
          </a:xfrm>
          <a:prstGeom prst="rect">
            <a:avLst/>
          </a:prstGeom>
          <a:noFill/>
        </p:spPr>
        <p:txBody>
          <a:bodyPr wrap="square" lIns="91440" tIns="45720" rIns="91440" bIns="45720" rtlCol="0" anchor="t">
            <a:spAutoFit/>
          </a:bodyPr>
          <a:lstStyle/>
          <a:p>
            <a:r>
              <a:rPr lang="en-US" sz="1100" dirty="0">
                <a:solidFill>
                  <a:schemeClr val="bg1"/>
                </a:solidFill>
                <a:latin typeface="Arial"/>
                <a:cs typeface="Arial"/>
              </a:rPr>
              <a:t>Probation and Parole in the United States, 2020, US Department of Justice December 2020</a:t>
            </a:r>
            <a:endParaRPr lang="en-US" sz="1100" dirty="0">
              <a:solidFill>
                <a:schemeClr val="bg1"/>
              </a:solidFill>
              <a:cs typeface="Arial"/>
            </a:endParaRPr>
          </a:p>
        </p:txBody>
      </p:sp>
      <p:sp>
        <p:nvSpPr>
          <p:cNvPr id="2" name="Rectangle 3">
            <a:extLst>
              <a:ext uri="{FF2B5EF4-FFF2-40B4-BE49-F238E27FC236}">
                <a16:creationId xmlns:a16="http://schemas.microsoft.com/office/drawing/2014/main" id="{C390DB65-80A5-E4A4-4C33-1D065A7839C7}"/>
              </a:ext>
            </a:extLst>
          </p:cNvPr>
          <p:cNvSpPr txBox="1">
            <a:spLocks noChangeArrowheads="1"/>
          </p:cNvSpPr>
          <p:nvPr/>
        </p:nvSpPr>
        <p:spPr>
          <a:xfrm>
            <a:off x="356615" y="1600200"/>
            <a:ext cx="8705089" cy="2662887"/>
          </a:xfrm>
          <a:prstGeom prst="rect">
            <a:avLst/>
          </a:prstGeom>
        </p:spPr>
        <p:txBody>
          <a:bodyPr lIns="91440" tIns="45720" rIns="91440" bIns="45720" anchor="t"/>
          <a:lstStyle/>
          <a:p>
            <a:pPr marL="342900" indent="-342900">
              <a:spcBef>
                <a:spcPct val="20000"/>
              </a:spcBef>
              <a:buClr>
                <a:srgbClr val="8D5D2D"/>
              </a:buClr>
              <a:buFont typeface="Arial" panose="020B0604020202020204" pitchFamily="34" charset="0"/>
              <a:buChar char="•"/>
            </a:pPr>
            <a:r>
              <a:rPr kumimoji="0" lang="en-US" sz="2000" i="0" u="none" strike="noStrike" kern="1200" cap="none" spc="0" normalizeH="0" baseline="0" noProof="0" dirty="0">
                <a:ln>
                  <a:noFill/>
                </a:ln>
                <a:solidFill>
                  <a:srgbClr val="40352F"/>
                </a:solidFill>
                <a:effectLst/>
                <a:uLnTx/>
                <a:uFillTx/>
                <a:latin typeface="Arial"/>
                <a:cs typeface="Arial"/>
              </a:rPr>
              <a:t>Total </a:t>
            </a:r>
            <a:r>
              <a:rPr lang="en-US" sz="2000" dirty="0">
                <a:solidFill>
                  <a:srgbClr val="40352F"/>
                </a:solidFill>
                <a:latin typeface="Arial"/>
                <a:cs typeface="Arial"/>
              </a:rPr>
              <a:t>(estimated) of individuals on probation and parole at yearend 2021</a:t>
            </a:r>
            <a:br>
              <a:rPr lang="en-US" sz="2000" dirty="0">
                <a:latin typeface="Arial"/>
                <a:cs typeface="Arial"/>
              </a:rPr>
            </a:br>
            <a:r>
              <a:rPr lang="en-US" sz="2000" dirty="0">
                <a:solidFill>
                  <a:srgbClr val="40352F"/>
                </a:solidFill>
                <a:latin typeface="Arial"/>
                <a:cs typeface="Arial"/>
              </a:rPr>
              <a:t>Probation –</a:t>
            </a:r>
            <a:r>
              <a:rPr kumimoji="0" lang="en-US" sz="2000" i="0" u="none" strike="noStrike" kern="1200" cap="none" spc="0" normalizeH="0" baseline="0" noProof="0" dirty="0">
                <a:ln>
                  <a:noFill/>
                </a:ln>
                <a:solidFill>
                  <a:srgbClr val="40352F"/>
                </a:solidFill>
                <a:effectLst/>
                <a:uLnTx/>
                <a:uFillTx/>
                <a:latin typeface="Arial"/>
                <a:cs typeface="Arial"/>
              </a:rPr>
              <a:t> </a:t>
            </a:r>
            <a:r>
              <a:rPr lang="en-US" sz="2000" dirty="0">
                <a:latin typeface="Arial"/>
                <a:cs typeface="Arial"/>
              </a:rPr>
              <a:t>2,963,000</a:t>
            </a:r>
            <a:endParaRPr lang="en-US" sz="2000" dirty="0">
              <a:solidFill>
                <a:srgbClr val="40352F"/>
              </a:solidFill>
              <a:latin typeface="Arial" panose="020B0604020202020204" pitchFamily="34" charset="0"/>
              <a:cs typeface="Arial" panose="020B0604020202020204" pitchFamily="34" charset="0"/>
            </a:endParaRPr>
          </a:p>
          <a:p>
            <a:pPr marL="342900" lvl="0" indent="-342900">
              <a:spcBef>
                <a:spcPct val="20000"/>
              </a:spcBef>
              <a:buClr>
                <a:srgbClr val="8D5D2D"/>
              </a:buClr>
            </a:pPr>
            <a:r>
              <a:rPr kumimoji="0" lang="en-US" sz="2000" i="0" u="none" strike="noStrike" kern="1200" cap="none" spc="0" normalizeH="0" baseline="0" noProof="0" dirty="0">
                <a:ln>
                  <a:noFill/>
                </a:ln>
                <a:solidFill>
                  <a:srgbClr val="40352F"/>
                </a:solidFill>
                <a:effectLst/>
                <a:uLnTx/>
                <a:uFillTx/>
                <a:latin typeface="Arial"/>
                <a:cs typeface="Arial"/>
              </a:rPr>
              <a:t>	Parole</a:t>
            </a:r>
            <a:r>
              <a:rPr lang="en-US" sz="2000" dirty="0">
                <a:solidFill>
                  <a:srgbClr val="40352F"/>
                </a:solidFill>
                <a:latin typeface="Arial"/>
                <a:cs typeface="Arial"/>
              </a:rPr>
              <a:t> – </a:t>
            </a:r>
            <a:r>
              <a:rPr lang="en-US" sz="2000" dirty="0">
                <a:latin typeface="Arial"/>
                <a:cs typeface="Arial"/>
              </a:rPr>
              <a:t>803,200</a:t>
            </a:r>
            <a:endParaRPr lang="en-US" sz="2000" dirty="0">
              <a:solidFill>
                <a:srgbClr val="40352F"/>
              </a:solidFill>
              <a:latin typeface="Arial" panose="020B0604020202020204" pitchFamily="34" charset="0"/>
              <a:cs typeface="Arial" panose="020B0604020202020204" pitchFamily="34" charset="0"/>
            </a:endParaRPr>
          </a:p>
          <a:p>
            <a:pPr marL="342900" indent="-342900">
              <a:spcBef>
                <a:spcPct val="20000"/>
              </a:spcBef>
              <a:buClr>
                <a:srgbClr val="8D5D2D"/>
              </a:buClr>
              <a:buFont typeface="Arial" panose="020B0604020202020204" pitchFamily="34" charset="0"/>
              <a:buChar char="•"/>
            </a:pPr>
            <a:r>
              <a:rPr lang="en-US" sz="2000" dirty="0"/>
              <a:t>An estimated 3,745,000 adults were under community supervision at yearend 2021</a:t>
            </a:r>
          </a:p>
          <a:p>
            <a:pPr marL="342900" indent="-342900">
              <a:spcBef>
                <a:spcPct val="20000"/>
              </a:spcBef>
              <a:buClr>
                <a:srgbClr val="8D5D2D"/>
              </a:buClr>
              <a:buFont typeface="Arial" panose="020B0604020202020204" pitchFamily="34" charset="0"/>
              <a:buChar char="•"/>
            </a:pPr>
            <a:r>
              <a:rPr lang="en-US" sz="2000" dirty="0"/>
              <a:t>An estimated 1 in 69 adult U.S. residents were under community supervision at the end of 2021.</a:t>
            </a:r>
          </a:p>
          <a:p>
            <a:pPr marL="342900" marR="0" lvl="0" indent="-342900" algn="l" defTabSz="914400" rtl="0" eaLnBrk="1" fontAlgn="base" latinLnBrk="0" hangingPunct="1">
              <a:lnSpc>
                <a:spcPct val="100000"/>
              </a:lnSpc>
              <a:spcBef>
                <a:spcPct val="20000"/>
              </a:spcBef>
              <a:spcAft>
                <a:spcPct val="0"/>
              </a:spcAft>
              <a:buClr>
                <a:srgbClr val="8D5D2D"/>
              </a:buClr>
              <a:buSzTx/>
              <a:buFontTx/>
              <a:buNone/>
              <a:tabLst/>
              <a:defRPr/>
            </a:pPr>
            <a:endParaRPr kumimoji="0" lang="en-US" sz="35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332232" y="0"/>
            <a:ext cx="8610600" cy="1186543"/>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Trends in Community Supervision</a:t>
            </a:r>
          </a:p>
        </p:txBody>
      </p:sp>
      <p:sp>
        <p:nvSpPr>
          <p:cNvPr id="4" name="Rectangle 3"/>
          <p:cNvSpPr txBox="1">
            <a:spLocks noChangeArrowheads="1"/>
          </p:cNvSpPr>
          <p:nvPr/>
        </p:nvSpPr>
        <p:spPr>
          <a:xfrm>
            <a:off x="1561882" y="1186543"/>
            <a:ext cx="6792686" cy="3178630"/>
          </a:xfrm>
          <a:prstGeom prst="rect">
            <a:avLst/>
          </a:prstGeom>
        </p:spPr>
        <p:txBody>
          <a:bodyPr lIns="91440" tIns="45720" rIns="91440" bIns="45720" anchor="t"/>
          <a:lstStyle/>
          <a:p>
            <a:pPr marL="457200" indent="-457200">
              <a:lnSpc>
                <a:spcPct val="90000"/>
              </a:lnSpc>
              <a:spcBef>
                <a:spcPct val="20000"/>
              </a:spcBef>
              <a:buClr>
                <a:srgbClr val="40352F"/>
              </a:buClr>
              <a:buFont typeface="Arial" pitchFamily="34" charset="0"/>
              <a:buChar char="•"/>
              <a:defRPr/>
            </a:pPr>
            <a:r>
              <a:rPr lang="en-US" sz="2000" dirty="0">
                <a:solidFill>
                  <a:srgbClr val="40352F"/>
                </a:solidFill>
                <a:latin typeface="Arial"/>
                <a:cs typeface="Arial"/>
              </a:rPr>
              <a:t>Policy Reforms</a:t>
            </a:r>
            <a:endParaRPr lang="en-US" sz="2000" dirty="0"/>
          </a:p>
          <a:p>
            <a:pPr marL="457200" indent="-457200">
              <a:lnSpc>
                <a:spcPct val="90000"/>
              </a:lnSpc>
              <a:spcBef>
                <a:spcPct val="20000"/>
              </a:spcBef>
              <a:buClr>
                <a:srgbClr val="40352F"/>
              </a:buClr>
              <a:buFont typeface="Arial" pitchFamily="34" charset="0"/>
              <a:buChar char="•"/>
              <a:defRPr/>
            </a:pPr>
            <a:r>
              <a:rPr lang="en-US" sz="2000" dirty="0">
                <a:solidFill>
                  <a:srgbClr val="40352F"/>
                </a:solidFill>
                <a:latin typeface="Arial"/>
                <a:cs typeface="Arial"/>
              </a:rPr>
              <a:t>Evidenced-based Practices</a:t>
            </a:r>
            <a:endParaRPr lang="en-US" sz="2000" dirty="0">
              <a:solidFill>
                <a:srgbClr val="40352F"/>
              </a:solidFill>
              <a:cs typeface="Arial" charset="0"/>
            </a:endParaRPr>
          </a:p>
          <a:p>
            <a:pPr marL="457200" indent="-457200">
              <a:lnSpc>
                <a:spcPct val="90000"/>
              </a:lnSpc>
              <a:spcBef>
                <a:spcPct val="20000"/>
              </a:spcBef>
              <a:buClr>
                <a:srgbClr val="40352F"/>
              </a:buClr>
              <a:buFont typeface="Arial" pitchFamily="34" charset="0"/>
              <a:buChar char="•"/>
              <a:defRPr/>
            </a:pPr>
            <a:r>
              <a:rPr lang="en-US" sz="2000" dirty="0">
                <a:solidFill>
                  <a:srgbClr val="40352F"/>
                </a:solidFill>
                <a:latin typeface="Arial"/>
                <a:cs typeface="Arial"/>
              </a:rPr>
              <a:t>Reducing revocations (for technical violations) </a:t>
            </a:r>
            <a:endParaRPr lang="en-US" sz="2000" dirty="0">
              <a:solidFill>
                <a:srgbClr val="40352F"/>
              </a:solidFill>
              <a:cs typeface="Arial"/>
            </a:endParaRPr>
          </a:p>
          <a:p>
            <a:pPr marL="457200" indent="-457200">
              <a:lnSpc>
                <a:spcPct val="90000"/>
              </a:lnSpc>
              <a:spcBef>
                <a:spcPct val="20000"/>
              </a:spcBef>
              <a:buClr>
                <a:srgbClr val="40352F"/>
              </a:buClr>
              <a:buFont typeface="Arial" pitchFamily="34" charset="0"/>
              <a:buChar char="•"/>
              <a:defRPr/>
            </a:pPr>
            <a:r>
              <a:rPr lang="en-US" sz="2000" dirty="0">
                <a:solidFill>
                  <a:srgbClr val="40352F"/>
                </a:solidFill>
                <a:latin typeface="Arial"/>
                <a:cs typeface="Arial"/>
              </a:rPr>
              <a:t>Evaluating fines and fees</a:t>
            </a:r>
          </a:p>
          <a:p>
            <a:pPr marL="457200" indent="-457200">
              <a:lnSpc>
                <a:spcPct val="90000"/>
              </a:lnSpc>
              <a:spcBef>
                <a:spcPct val="20000"/>
              </a:spcBef>
              <a:buClr>
                <a:srgbClr val="40352F"/>
              </a:buClr>
              <a:buFont typeface="Arial" pitchFamily="34" charset="0"/>
              <a:buChar char="•"/>
              <a:defRPr/>
            </a:pPr>
            <a:r>
              <a:rPr lang="en-US" sz="2000" dirty="0">
                <a:solidFill>
                  <a:srgbClr val="40352F"/>
                </a:solidFill>
                <a:latin typeface="Arial"/>
                <a:cs typeface="Arial"/>
              </a:rPr>
              <a:t>Collaboration</a:t>
            </a:r>
            <a:r>
              <a:rPr kumimoji="0" lang="en-US" sz="2000" i="0" u="none" strike="noStrike" kern="1200" cap="none" spc="0" normalizeH="0" baseline="0" noProof="0" dirty="0">
                <a:ln>
                  <a:noFill/>
                </a:ln>
                <a:solidFill>
                  <a:srgbClr val="40352F"/>
                </a:solidFill>
                <a:effectLst/>
                <a:uLnTx/>
                <a:uFillTx/>
                <a:latin typeface="Arial"/>
                <a:cs typeface="Arial"/>
              </a:rPr>
              <a:t> and partnerships</a:t>
            </a:r>
            <a:endParaRPr lang="en-US" sz="2000" dirty="0"/>
          </a:p>
          <a:p>
            <a:pPr marL="457200" marR="0" lvl="0" indent="-457200" algn="l" defTabSz="914400" rtl="0" eaLnBrk="1" fontAlgn="base" latinLnBrk="0" hangingPunct="1">
              <a:lnSpc>
                <a:spcPct val="90000"/>
              </a:lnSpc>
              <a:spcBef>
                <a:spcPct val="20000"/>
              </a:spcBef>
              <a:spcAft>
                <a:spcPct val="0"/>
              </a:spcAft>
              <a:buClr>
                <a:srgbClr val="40352F"/>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Results-driven management</a:t>
            </a:r>
          </a:p>
          <a:p>
            <a:pPr marL="457200" marR="0" lvl="0" indent="-457200" algn="l" defTabSz="914400" rtl="0" eaLnBrk="1" fontAlgn="base" latinLnBrk="0" hangingPunct="1">
              <a:lnSpc>
                <a:spcPct val="90000"/>
              </a:lnSpc>
              <a:spcBef>
                <a:spcPct val="20000"/>
              </a:spcBef>
              <a:spcAft>
                <a:spcPct val="0"/>
              </a:spcAft>
              <a:buClr>
                <a:srgbClr val="40352F"/>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a:cs typeface="Arial"/>
              </a:rPr>
              <a:t>Specialized caseloads </a:t>
            </a:r>
            <a:endParaRPr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endParaRPr>
          </a:p>
          <a:p>
            <a:pPr marL="457200" marR="0" lvl="0" indent="-457200" algn="l" defTabSz="914400" rtl="0" eaLnBrk="1" fontAlgn="base" latinLnBrk="0" hangingPunct="1">
              <a:lnSpc>
                <a:spcPct val="90000"/>
              </a:lnSpc>
              <a:spcBef>
                <a:spcPct val="20000"/>
              </a:spcBef>
              <a:spcAft>
                <a:spcPct val="0"/>
              </a:spcAft>
              <a:buClr>
                <a:srgbClr val="40352F"/>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Technology</a:t>
            </a:r>
          </a:p>
          <a:p>
            <a:pPr marL="457200" marR="0" lvl="0" indent="-457200" algn="l" defTabSz="914400" rtl="0" eaLnBrk="1" fontAlgn="base" latinLnBrk="0" hangingPunct="1">
              <a:lnSpc>
                <a:spcPct val="90000"/>
              </a:lnSpc>
              <a:spcBef>
                <a:spcPct val="20000"/>
              </a:spcBef>
              <a:spcAft>
                <a:spcPct val="0"/>
              </a:spcAft>
              <a:buClr>
                <a:srgbClr val="40352F"/>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a:cs typeface="Arial"/>
              </a:rPr>
              <a:t>Community </a:t>
            </a:r>
            <a:r>
              <a:rPr lang="en-US" sz="2000" dirty="0">
                <a:solidFill>
                  <a:srgbClr val="40352F"/>
                </a:solidFill>
                <a:latin typeface="Arial"/>
                <a:cs typeface="Arial"/>
              </a:rPr>
              <a:t>Engagement</a:t>
            </a:r>
            <a:endParaRPr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endParaRPr>
          </a:p>
          <a:p>
            <a:pPr marL="342900" marR="0" lvl="0" indent="-342900" algn="l" defTabSz="914400" rtl="0" eaLnBrk="1" fontAlgn="base" latinLnBrk="0" hangingPunct="1">
              <a:lnSpc>
                <a:spcPct val="90000"/>
              </a:lnSpc>
              <a:spcBef>
                <a:spcPct val="20000"/>
              </a:spcBef>
              <a:spcAft>
                <a:spcPct val="0"/>
              </a:spcAft>
              <a:buClr>
                <a:srgbClr val="8D5D2D"/>
              </a:buClr>
              <a:buSzTx/>
              <a:buBlip>
                <a:blip r:embed="rId3"/>
              </a:buBlip>
              <a:tabLst/>
              <a:defRPr/>
            </a:pPr>
            <a:endParaRPr kumimoji="0" lang="en-US" sz="26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1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1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1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1000"/>
                                        <p:tgtEl>
                                          <p:spTgt spid="4">
                                            <p:txEl>
                                              <p:pRg st="4" end="4"/>
                                            </p:txEl>
                                          </p:spTgt>
                                        </p:tgtEl>
                                      </p:cBhvr>
                                    </p:animEffect>
                                  </p:childTnLst>
                                </p:cTn>
                              </p:par>
                            </p:childTnLst>
                          </p:cTn>
                        </p:par>
                        <p:par>
                          <p:cTn id="28" fill="hold">
                            <p:stCondLst>
                              <p:cond delay="1000"/>
                            </p:stCondLst>
                            <p:childTnLst>
                              <p:par>
                                <p:cTn id="29" presetID="9" presetClass="entr" presetSubtype="0" fill="hold" grpId="0" nodeType="after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Effect transition="in" filter="dissolve">
                                      <p:cBhvr>
                                        <p:cTn id="31" dur="1000"/>
                                        <p:tgtEl>
                                          <p:spTgt spid="4">
                                            <p:txEl>
                                              <p:pRg st="5" end="5"/>
                                            </p:txEl>
                                          </p:spTgt>
                                        </p:tgtEl>
                                      </p:cBhvr>
                                    </p:animEffect>
                                  </p:childTnLst>
                                </p:cTn>
                              </p:par>
                            </p:childTnLst>
                          </p:cTn>
                        </p:par>
                        <p:par>
                          <p:cTn id="32" fill="hold">
                            <p:stCondLst>
                              <p:cond delay="2000"/>
                            </p:stCondLst>
                            <p:childTnLst>
                              <p:par>
                                <p:cTn id="33" presetID="9" presetClass="entr" presetSubtype="0" fill="hold" grpId="0" nodeType="after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Effect transition="in" filter="dissolve">
                                      <p:cBhvr>
                                        <p:cTn id="35" dur="1000"/>
                                        <p:tgtEl>
                                          <p:spTgt spid="4">
                                            <p:txEl>
                                              <p:pRg st="6" end="6"/>
                                            </p:txEl>
                                          </p:spTgt>
                                        </p:tgtEl>
                                      </p:cBhvr>
                                    </p:animEffect>
                                  </p:childTnLst>
                                </p:cTn>
                              </p:par>
                            </p:childTnLst>
                          </p:cTn>
                        </p:par>
                        <p:par>
                          <p:cTn id="36" fill="hold">
                            <p:stCondLst>
                              <p:cond delay="3000"/>
                            </p:stCondLst>
                            <p:childTnLst>
                              <p:par>
                                <p:cTn id="37" presetID="9" presetClass="entr" presetSubtype="0" fill="hold" grpId="0" nodeType="afterEffect">
                                  <p:stCondLst>
                                    <p:cond delay="0"/>
                                  </p:stCondLst>
                                  <p:childTnLst>
                                    <p:set>
                                      <p:cBhvr>
                                        <p:cTn id="38" dur="1" fill="hold">
                                          <p:stCondLst>
                                            <p:cond delay="0"/>
                                          </p:stCondLst>
                                        </p:cTn>
                                        <p:tgtEl>
                                          <p:spTgt spid="4">
                                            <p:txEl>
                                              <p:pRg st="7" end="7"/>
                                            </p:txEl>
                                          </p:spTgt>
                                        </p:tgtEl>
                                        <p:attrNameLst>
                                          <p:attrName>style.visibility</p:attrName>
                                        </p:attrNameLst>
                                      </p:cBhvr>
                                      <p:to>
                                        <p:strVal val="visible"/>
                                      </p:to>
                                    </p:set>
                                    <p:animEffect transition="in" filter="dissolve">
                                      <p:cBhvr>
                                        <p:cTn id="39" dur="1000"/>
                                        <p:tgtEl>
                                          <p:spTgt spid="4">
                                            <p:txEl>
                                              <p:pRg st="7" end="7"/>
                                            </p:txEl>
                                          </p:spTgt>
                                        </p:tgtEl>
                                      </p:cBhvr>
                                    </p:animEffect>
                                  </p:childTnLst>
                                </p:cTn>
                              </p:par>
                            </p:childTnLst>
                          </p:cTn>
                        </p:par>
                        <p:par>
                          <p:cTn id="40" fill="hold">
                            <p:stCondLst>
                              <p:cond delay="4000"/>
                            </p:stCondLst>
                            <p:childTnLst>
                              <p:par>
                                <p:cTn id="41" presetID="9" presetClass="entr" presetSubtype="0" fill="hold" grpId="0" nodeType="afterEffect">
                                  <p:stCondLst>
                                    <p:cond delay="0"/>
                                  </p:stCondLst>
                                  <p:childTnLst>
                                    <p:set>
                                      <p:cBhvr>
                                        <p:cTn id="42" dur="1" fill="hold">
                                          <p:stCondLst>
                                            <p:cond delay="0"/>
                                          </p:stCondLst>
                                        </p:cTn>
                                        <p:tgtEl>
                                          <p:spTgt spid="4">
                                            <p:txEl>
                                              <p:pRg st="8" end="8"/>
                                            </p:txEl>
                                          </p:spTgt>
                                        </p:tgtEl>
                                        <p:attrNameLst>
                                          <p:attrName>style.visibility</p:attrName>
                                        </p:attrNameLst>
                                      </p:cBhvr>
                                      <p:to>
                                        <p:strVal val="visible"/>
                                      </p:to>
                                    </p:set>
                                    <p:animEffect transition="in" filter="dissolve">
                                      <p:cBhvr>
                                        <p:cTn id="43" dur="10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800100" y="3121953"/>
            <a:ext cx="7543800" cy="17526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7200" b="0" i="0" u="none"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Questions?</a:t>
            </a:r>
          </a:p>
        </p:txBody>
      </p:sp>
      <p:pic>
        <p:nvPicPr>
          <p:cNvPr id="4" name="Picture 3">
            <a:extLst>
              <a:ext uri="{FF2B5EF4-FFF2-40B4-BE49-F238E27FC236}">
                <a16:creationId xmlns:a16="http://schemas.microsoft.com/office/drawing/2014/main" id="{F0FF82CC-05EF-D88B-D793-70BEDE38D00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150662" y="451589"/>
            <a:ext cx="6842676" cy="276180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8" presetClass="emph" presetSubtype="0" fill="hold" grpId="0" nodeType="afterEffect">
                                  <p:stCondLst>
                                    <p:cond delay="0"/>
                                  </p:stCondLst>
                                  <p:iterate type="lt">
                                    <p:tmPct val="10000"/>
                                  </p:iterate>
                                  <p:childTnLst>
                                    <p:animClr clrSpc="rgb" dir="cw">
                                      <p:cBhvr override="childStyle">
                                        <p:cTn id="6" dur="1000" fill="hold"/>
                                        <p:tgtEl>
                                          <p:spTgt spid="3"/>
                                        </p:tgtEl>
                                        <p:attrNameLst>
                                          <p:attrName>style.color</p:attrName>
                                        </p:attrNameLst>
                                      </p:cBhvr>
                                      <p:to>
                                        <a:schemeClr val="tx1"/>
                                      </p:to>
                                    </p:animClr>
                                    <p:animClr clrSpc="rgb" dir="cw">
                                      <p:cBhvr>
                                        <p:cTn id="7" dur="1000" fill="hold"/>
                                        <p:tgtEl>
                                          <p:spTgt spid="3"/>
                                        </p:tgtEl>
                                        <p:attrNameLst>
                                          <p:attrName>fillcolor</p:attrName>
                                        </p:attrNameLst>
                                      </p:cBhvr>
                                      <p:to>
                                        <a:schemeClr val="tx1"/>
                                      </p:to>
                                    </p:animClr>
                                    <p:set>
                                      <p:cBhvr>
                                        <p:cTn id="8" dur="1000" fill="hold"/>
                                        <p:tgtEl>
                                          <p:spTgt spid="3"/>
                                        </p:tgtEl>
                                        <p:attrNameLst>
                                          <p:attrName>fill.type</p:attrName>
                                        </p:attrNameLst>
                                      </p:cBhvr>
                                      <p:to>
                                        <p:strVal val="solid"/>
                                      </p:to>
                                    </p:set>
                                    <p:anim to="1.5" calcmode="lin" valueType="num">
                                      <p:cBhvr override="childStyle">
                                        <p:cTn id="9" dur="1000" fill="hold"/>
                                        <p:tgtEl>
                                          <p:spTgt spid="3"/>
                                        </p:tgtEl>
                                        <p:attrNameLst>
                                          <p:attrName>style.fontSize</p:attrName>
                                        </p:attrNameLst>
                                      </p:cBhvr>
                                    </p:anim>
                                  </p:childTnLst>
                                </p:cTn>
                              </p:par>
                            </p:childTnLst>
                          </p:cTn>
                        </p:par>
                        <p:par>
                          <p:cTn id="10" fill="hold">
                            <p:stCondLst>
                              <p:cond delay="1900"/>
                            </p:stCondLst>
                            <p:childTnLst>
                              <p:par>
                                <p:cTn id="11" presetID="45" presetClass="exit" presetSubtype="0" fill="hold" grpId="1" nodeType="afterEffect">
                                  <p:stCondLst>
                                    <p:cond delay="4000"/>
                                  </p:stCondLst>
                                  <p:iterate type="lt">
                                    <p:tmPct val="10000"/>
                                  </p:iterate>
                                  <p:childTnLst>
                                    <p:animEffect transition="out" filter="fade">
                                      <p:cBhvr>
                                        <p:cTn id="12" dur="3000"/>
                                        <p:tgtEl>
                                          <p:spTgt spid="3"/>
                                        </p:tgtEl>
                                      </p:cBhvr>
                                    </p:animEffect>
                                    <p:anim calcmode="lin" valueType="num">
                                      <p:cBhvr>
                                        <p:cTn id="13" dur="3000"/>
                                        <p:tgtEl>
                                          <p:spTgt spid="3"/>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4" dur="3000"/>
                                        <p:tgtEl>
                                          <p:spTgt spid="3"/>
                                        </p:tgtEl>
                                        <p:attrNameLst>
                                          <p:attrName>ppt_h</p:attrName>
                                        </p:attrNameLst>
                                      </p:cBhvr>
                                      <p:tavLst>
                                        <p:tav tm="0">
                                          <p:val>
                                            <p:strVal val="ppt_h"/>
                                          </p:val>
                                        </p:tav>
                                        <p:tav tm="100000">
                                          <p:val>
                                            <p:strVal val="ppt_h"/>
                                          </p:val>
                                        </p:tav>
                                      </p:tavLst>
                                    </p:anim>
                                    <p:set>
                                      <p:cBhvr>
                                        <p:cTn id="15" dur="1" fill="hold">
                                          <p:stCondLst>
                                            <p:cond delay="2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847077" y="914400"/>
            <a:ext cx="7449845" cy="3139321"/>
          </a:xfrm>
          <a:prstGeom prst="rect">
            <a:avLst/>
          </a:prstGeom>
          <a:noFill/>
          <a:ln w="9525">
            <a:noFill/>
            <a:miter lim="800000"/>
            <a:headEnd/>
            <a:tailEnd/>
          </a:ln>
        </p:spPr>
        <p:txBody>
          <a:bodyPr wrap="square">
            <a:spAutoFit/>
          </a:bodyPr>
          <a:lstStyle/>
          <a:p>
            <a:pPr algn="ctr"/>
            <a:r>
              <a:rPr lang="en-US" sz="4800" b="1" dirty="0">
                <a:solidFill>
                  <a:srgbClr val="40352F"/>
                </a:solidFill>
                <a:latin typeface="Arial" panose="020B0604020202020204" pitchFamily="34" charset="0"/>
                <a:cs typeface="Arial" panose="020B0604020202020204" pitchFamily="34" charset="0"/>
              </a:rPr>
              <a:t>Pretrial, Probation, </a:t>
            </a:r>
          </a:p>
          <a:p>
            <a:pPr algn="ctr"/>
            <a:r>
              <a:rPr lang="en-US" sz="4800" b="1" dirty="0">
                <a:solidFill>
                  <a:srgbClr val="40352F"/>
                </a:solidFill>
                <a:latin typeface="Arial" panose="020B0604020202020204" pitchFamily="34" charset="0"/>
                <a:cs typeface="Arial" panose="020B0604020202020204" pitchFamily="34" charset="0"/>
              </a:rPr>
              <a:t>and Parole</a:t>
            </a:r>
          </a:p>
          <a:p>
            <a:pPr algn="ctr"/>
            <a:r>
              <a:rPr lang="en-US" sz="4800" b="1" dirty="0">
                <a:solidFill>
                  <a:srgbClr val="40352F"/>
                </a:solidFill>
                <a:latin typeface="Arial" panose="020B0604020202020204" pitchFamily="34" charset="0"/>
                <a:cs typeface="Arial" panose="020B0604020202020204" pitchFamily="34" charset="0"/>
              </a:rPr>
              <a:t>in the United States</a:t>
            </a:r>
            <a:endParaRPr lang="en-US" b="1" dirty="0">
              <a:solidFill>
                <a:srgbClr val="40352F"/>
              </a:solidFill>
              <a:latin typeface="Arial" panose="020B0604020202020204" pitchFamily="34" charset="0"/>
              <a:cs typeface="Arial" panose="020B0604020202020204" pitchFamily="34" charset="0"/>
            </a:endParaRPr>
          </a:p>
          <a:p>
            <a:pPr algn="ctr"/>
            <a:endParaRPr lang="en-US" b="1" dirty="0">
              <a:solidFill>
                <a:srgbClr val="40352F"/>
              </a:solidFill>
              <a:latin typeface="Arial" panose="020B0604020202020204" pitchFamily="34" charset="0"/>
              <a:cs typeface="Arial" panose="020B0604020202020204" pitchFamily="34" charset="0"/>
            </a:endParaRPr>
          </a:p>
          <a:p>
            <a:pPr algn="ctr"/>
            <a:endParaRPr lang="en-US" b="1" dirty="0">
              <a:solidFill>
                <a:srgbClr val="40352F"/>
              </a:solidFill>
              <a:latin typeface="Candara" panose="020E0502030303020204" pitchFamily="34" charset="0"/>
            </a:endParaRPr>
          </a:p>
          <a:p>
            <a:pPr algn="ctr"/>
            <a:endParaRPr lang="en-US" b="1" dirty="0">
              <a:solidFill>
                <a:srgbClr val="17329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txBox="1">
            <a:spLocks noChangeArrowheads="1"/>
          </p:cNvSpPr>
          <p:nvPr/>
        </p:nvSpPr>
        <p:spPr>
          <a:xfrm>
            <a:off x="685800" y="304800"/>
            <a:ext cx="777240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Learning Objectives</a:t>
            </a:r>
          </a:p>
        </p:txBody>
      </p:sp>
      <p:sp>
        <p:nvSpPr>
          <p:cNvPr id="6" name="Rectangle 5"/>
          <p:cNvSpPr txBox="1">
            <a:spLocks noChangeArrowheads="1"/>
          </p:cNvSpPr>
          <p:nvPr/>
        </p:nvSpPr>
        <p:spPr>
          <a:xfrm>
            <a:off x="800100" y="1959428"/>
            <a:ext cx="7543800" cy="2917371"/>
          </a:xfrm>
          <a:prstGeom prst="rect">
            <a:avLst/>
          </a:prstGeom>
        </p:spPr>
        <p:txBody>
          <a:bodyPr/>
          <a:lstStyle/>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Define pretrial, probation, and parole</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Provide information on the criminal justice process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Describe community supervision strategies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Provide national statistics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Discuss current trends in community supervision</a:t>
            </a:r>
          </a:p>
          <a:p>
            <a:pPr marL="342900" marR="0" lvl="0" indent="-342900" algn="l" defTabSz="914400" rtl="0" eaLnBrk="1" fontAlgn="base" latinLnBrk="0" hangingPunct="1">
              <a:lnSpc>
                <a:spcPct val="100000"/>
              </a:lnSpc>
              <a:spcBef>
                <a:spcPct val="20000"/>
              </a:spcBef>
              <a:spcAft>
                <a:spcPct val="0"/>
              </a:spcAft>
              <a:buClrTx/>
              <a:buSzTx/>
              <a:buBlip>
                <a:blip r:embed="rId3"/>
              </a:buBlip>
              <a:tabLst/>
              <a:defRPr/>
            </a:pPr>
            <a:endParaRPr kumimoji="0" lang="en-US" sz="2400" b="1" i="0" u="none" strike="noStrike" kern="1200" cap="none" spc="0" normalizeH="0" baseline="0" noProof="0" dirty="0">
              <a:ln>
                <a:noFill/>
              </a:ln>
              <a:solidFill>
                <a:srgbClr val="173299"/>
              </a:solidFill>
              <a:effectLst/>
              <a:uLnTx/>
              <a:uFillTx/>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1000"/>
                                        <p:tgtEl>
                                          <p:spTgt spid="6">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dissolve">
                                      <p:cBhvr>
                                        <p:cTn id="11" dur="1000"/>
                                        <p:tgtEl>
                                          <p:spTgt spid="6">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dissolve">
                                      <p:cBhvr>
                                        <p:cTn id="15" dur="1000"/>
                                        <p:tgtEl>
                                          <p:spTgt spid="6">
                                            <p:txEl>
                                              <p:pRg st="2" end="2"/>
                                            </p:txEl>
                                          </p:spTgt>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Effect transition="in" filter="dissolve">
                                      <p:cBhvr>
                                        <p:cTn id="19" dur="1000"/>
                                        <p:tgtEl>
                                          <p:spTgt spid="6">
                                            <p:txEl>
                                              <p:pRg st="3" end="3"/>
                                            </p:txEl>
                                          </p:spTgt>
                                        </p:tgtEl>
                                      </p:cBhvr>
                                    </p:animEffect>
                                  </p:childTnLst>
                                </p:cTn>
                              </p:par>
                            </p:childTnLst>
                          </p:cTn>
                        </p:par>
                        <p:par>
                          <p:cTn id="20" fill="hold">
                            <p:stCondLst>
                              <p:cond delay="4000"/>
                            </p:stCondLst>
                            <p:childTnLst>
                              <p:par>
                                <p:cTn id="21" presetID="9" presetClass="entr" presetSubtype="0" fill="hold" grpId="0" nodeType="after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Effect transition="in" filter="dissolve">
                                      <p:cBhvr>
                                        <p:cTn id="23" dur="1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359664" y="42672"/>
            <a:ext cx="851916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What is Pretrial Supervision?</a:t>
            </a:r>
          </a:p>
        </p:txBody>
      </p:sp>
      <p:sp>
        <p:nvSpPr>
          <p:cNvPr id="6" name="Rectangle 3"/>
          <p:cNvSpPr txBox="1">
            <a:spLocks noChangeArrowheads="1"/>
          </p:cNvSpPr>
          <p:nvPr/>
        </p:nvSpPr>
        <p:spPr>
          <a:xfrm>
            <a:off x="581931" y="1216586"/>
            <a:ext cx="8333469" cy="3178630"/>
          </a:xfrm>
          <a:prstGeom prst="rect">
            <a:avLst/>
          </a:prstGeom>
        </p:spPr>
        <p:txBody>
          <a:bodyPr/>
          <a:lstStyle/>
          <a:p>
            <a:pPr lvl="0">
              <a:spcBef>
                <a:spcPct val="20000"/>
              </a:spcBef>
              <a:defRPr/>
            </a:pPr>
            <a:r>
              <a:rPr lang="en-US" sz="2400" dirty="0"/>
              <a:t>Pretrial programs generally perform three primary functions:</a:t>
            </a:r>
            <a:br>
              <a:rPr lang="en-US" sz="2400" dirty="0"/>
            </a:br>
            <a:r>
              <a:rPr lang="en-US" sz="2400" dirty="0"/>
              <a:t> </a:t>
            </a:r>
          </a:p>
          <a:p>
            <a:pPr marL="457200" lvl="0" indent="-457200">
              <a:spcBef>
                <a:spcPct val="20000"/>
              </a:spcBef>
              <a:buFont typeface="+mj-lt"/>
              <a:buAutoNum type="arabicPeriod"/>
              <a:defRPr/>
            </a:pPr>
            <a:r>
              <a:rPr lang="en-US" sz="2000" dirty="0"/>
              <a:t>to collect and analyze defendant information for use in determining risk, </a:t>
            </a:r>
          </a:p>
          <a:p>
            <a:pPr marL="457200" lvl="0" indent="-457200">
              <a:spcBef>
                <a:spcPct val="20000"/>
              </a:spcBef>
              <a:buFont typeface="+mj-lt"/>
              <a:buAutoNum type="arabicPeriod"/>
              <a:defRPr/>
            </a:pPr>
            <a:r>
              <a:rPr lang="en-US" sz="2000" dirty="0"/>
              <a:t>to make recommendations to the court regarding conditions of  </a:t>
            </a:r>
            <a:br>
              <a:rPr lang="en-US" sz="2000" dirty="0"/>
            </a:br>
            <a:r>
              <a:rPr lang="en-US" sz="2000" dirty="0"/>
              <a:t>release, and </a:t>
            </a:r>
          </a:p>
          <a:p>
            <a:pPr marL="457200" lvl="0" indent="-457200">
              <a:spcBef>
                <a:spcPct val="20000"/>
              </a:spcBef>
              <a:buFont typeface="+mj-lt"/>
              <a:buAutoNum type="arabicPeriod"/>
              <a:defRPr/>
            </a:pPr>
            <a:r>
              <a:rPr lang="en-US" sz="2000" dirty="0"/>
              <a:t>to supervise those released from secure custody during the pretrial phase.​</a:t>
            </a:r>
            <a:endParaRPr kumimoji="0"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1000"/>
                                        <p:tgtEl>
                                          <p:spTgt spid="6">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dissolve">
                                      <p:cBhvr>
                                        <p:cTn id="11" dur="1000"/>
                                        <p:tgtEl>
                                          <p:spTgt spid="6">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dissolve">
                                      <p:cBhvr>
                                        <p:cTn id="15" dur="1000"/>
                                        <p:tgtEl>
                                          <p:spTgt spid="6">
                                            <p:txEl>
                                              <p:pRg st="2" end="2"/>
                                            </p:txEl>
                                          </p:spTgt>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Effect transition="in" filter="dissolve">
                                      <p:cBhvr>
                                        <p:cTn id="19"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136303" y="15240"/>
            <a:ext cx="9454909"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Probation: American Innovation</a:t>
            </a:r>
          </a:p>
        </p:txBody>
      </p:sp>
      <p:sp>
        <p:nvSpPr>
          <p:cNvPr id="6" name="Rectangle 3"/>
          <p:cNvSpPr txBox="1">
            <a:spLocks noChangeArrowheads="1"/>
          </p:cNvSpPr>
          <p:nvPr/>
        </p:nvSpPr>
        <p:spPr>
          <a:xfrm>
            <a:off x="676656" y="1561446"/>
            <a:ext cx="8229600" cy="2699658"/>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1841 – John Augustus, the “Father of Probation”</a:t>
            </a:r>
          </a:p>
          <a:p>
            <a:pPr marL="342900" marR="0" lvl="0" indent="-3429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Term derived from the Latin </a:t>
            </a:r>
            <a:r>
              <a:rPr kumimoji="0" lang="en-US" sz="2500" b="1" i="1"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probare</a:t>
            </a: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 meaning  a period of proving or trial</a:t>
            </a:r>
          </a:p>
          <a:p>
            <a:pPr marL="342900" marR="0" lvl="0" indent="-3429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The most common form of criminal sentence or juvenile disposition in the U.S.</a:t>
            </a:r>
          </a:p>
        </p:txBody>
      </p:sp>
    </p:spTree>
    <p:extLst>
      <p:ext uri="{BB962C8B-B14F-4D97-AF65-F5344CB8AC3E}">
        <p14:creationId xmlns:p14="http://schemas.microsoft.com/office/powerpoint/2010/main" val="163309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1000"/>
                                        <p:tgtEl>
                                          <p:spTgt spid="6">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dissolve">
                                      <p:cBhvr>
                                        <p:cTn id="11" dur="1000"/>
                                        <p:tgtEl>
                                          <p:spTgt spid="6">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dissolve">
                                      <p:cBhvr>
                                        <p:cTn id="15"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838200" y="15240"/>
            <a:ext cx="716280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Definition: Probation</a:t>
            </a:r>
          </a:p>
        </p:txBody>
      </p:sp>
      <p:sp>
        <p:nvSpPr>
          <p:cNvPr id="2" name="Rectangle 3">
            <a:extLst>
              <a:ext uri="{FF2B5EF4-FFF2-40B4-BE49-F238E27FC236}">
                <a16:creationId xmlns:a16="http://schemas.microsoft.com/office/drawing/2014/main" id="{5C47A940-1135-A01E-12E0-B625C53AEB22}"/>
              </a:ext>
            </a:extLst>
          </p:cNvPr>
          <p:cNvSpPr txBox="1">
            <a:spLocks noChangeArrowheads="1"/>
          </p:cNvSpPr>
          <p:nvPr/>
        </p:nvSpPr>
        <p:spPr>
          <a:xfrm>
            <a:off x="528828" y="1645921"/>
            <a:ext cx="8086344" cy="1737360"/>
          </a:xfrm>
          <a:prstGeom prst="rect">
            <a:avLst/>
          </a:prstGeom>
        </p:spPr>
        <p:txBody>
          <a:bodyPr/>
          <a:lstStyle/>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lang="en-US" sz="2000" dirty="0">
                <a:solidFill>
                  <a:srgbClr val="40352F"/>
                </a:solidFill>
                <a:latin typeface="Arial" panose="020B0604020202020204" pitchFamily="34" charset="0"/>
                <a:cs typeface="Arial" panose="020B0604020202020204" pitchFamily="34" charset="0"/>
              </a:rPr>
              <a:t>Probation is an alternative to incarceration for someone who has been convicted of a crime or for someone who has plead guilty.</a:t>
            </a:r>
            <a:br>
              <a:rPr lang="en-US" sz="2000" dirty="0">
                <a:solidFill>
                  <a:srgbClr val="40352F"/>
                </a:solidFill>
                <a:latin typeface="Arial" panose="020B0604020202020204" pitchFamily="34" charset="0"/>
                <a:cs typeface="Arial" panose="020B0604020202020204" pitchFamily="34" charset="0"/>
              </a:rPr>
            </a:br>
            <a:r>
              <a:rPr lang="en-US" sz="2000" dirty="0">
                <a:solidFill>
                  <a:srgbClr val="40352F"/>
                </a:solidFill>
                <a:latin typeface="Arial" panose="020B0604020202020204" pitchFamily="34" charset="0"/>
                <a:cs typeface="Arial" panose="020B0604020202020204" pitchFamily="34" charset="0"/>
              </a:rPr>
              <a:t>  </a:t>
            </a:r>
          </a:p>
          <a:p>
            <a:pPr marL="457200" indent="-457200">
              <a:spcBef>
                <a:spcPct val="20000"/>
              </a:spcBef>
              <a:buFont typeface="Arial" pitchFamily="34" charset="0"/>
              <a:buChar char="•"/>
              <a:defRPr/>
            </a:pPr>
            <a:r>
              <a:rPr lang="en-US" sz="2000" dirty="0">
                <a:solidFill>
                  <a:srgbClr val="40352F"/>
                </a:solidFill>
                <a:latin typeface="Arial" panose="020B0604020202020204" pitchFamily="34" charset="0"/>
                <a:cs typeface="Arial" panose="020B0604020202020204" pitchFamily="34" charset="0"/>
              </a:rPr>
              <a:t>In other words, instead of serving his/her sentence in jail or prison, they are allowed to remain out of custody while still being under court supervision and complying with court-ordered conditions.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1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681412" y="3048"/>
            <a:ext cx="777240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Definition: Parole</a:t>
            </a:r>
          </a:p>
        </p:txBody>
      </p:sp>
      <p:sp>
        <p:nvSpPr>
          <p:cNvPr id="4" name="Rectangle 3"/>
          <p:cNvSpPr txBox="1">
            <a:spLocks noChangeArrowheads="1"/>
          </p:cNvSpPr>
          <p:nvPr/>
        </p:nvSpPr>
        <p:spPr>
          <a:xfrm>
            <a:off x="484632" y="1536191"/>
            <a:ext cx="8430768" cy="2917372"/>
          </a:xfrm>
          <a:prstGeom prst="rect">
            <a:avLst/>
          </a:prstGeom>
        </p:spPr>
        <p:txBody>
          <a:bodyPr/>
          <a:lstStyle/>
          <a:p>
            <a:pPr marL="457200" marR="0" lvl="0" indent="-457200" algn="l" defTabSz="914400" rtl="0" eaLnBrk="1" fontAlgn="base" latinLnBrk="0" hangingPunct="1">
              <a:lnSpc>
                <a:spcPct val="90000"/>
              </a:lnSpc>
              <a:spcBef>
                <a:spcPct val="20000"/>
              </a:spcBef>
              <a:spcAft>
                <a:spcPct val="0"/>
              </a:spcAft>
              <a:buSzTx/>
              <a:buFont typeface="Arial" pitchFamily="34" charset="0"/>
              <a:buChar char="•"/>
              <a:tabLst/>
              <a:defRPr/>
            </a:pP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Term of conditional supervised release following a prison term</a:t>
            </a:r>
          </a:p>
          <a:p>
            <a:pPr marL="457200" marR="0" lvl="0" indent="-457200" algn="l" defTabSz="914400" rtl="0" eaLnBrk="1" fontAlgn="base" latinLnBrk="0" hangingPunct="1">
              <a:lnSpc>
                <a:spcPct val="90000"/>
              </a:lnSpc>
              <a:spcBef>
                <a:spcPct val="20000"/>
              </a:spcBef>
              <a:spcAft>
                <a:spcPct val="0"/>
              </a:spcAft>
              <a:buSzTx/>
              <a:buFont typeface="Arial" pitchFamily="34" charset="0"/>
              <a:buChar char="•"/>
              <a:tabLst/>
              <a:defRPr/>
            </a:pP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Prisoners may be released to parole either by a parole board decision or by mandatory conditional release</a:t>
            </a:r>
          </a:p>
          <a:p>
            <a:pPr marL="457200" marR="0" lvl="0" indent="-457200" algn="l" defTabSz="914400" rtl="0" eaLnBrk="1" fontAlgn="base" latinLnBrk="0" hangingPunct="1">
              <a:lnSpc>
                <a:spcPct val="90000"/>
              </a:lnSpc>
              <a:spcBef>
                <a:spcPct val="20000"/>
              </a:spcBef>
              <a:spcAft>
                <a:spcPct val="0"/>
              </a:spcAft>
              <a:buSzTx/>
              <a:buFont typeface="Arial" pitchFamily="34" charset="0"/>
              <a:buChar char="•"/>
              <a:tabLst/>
              <a:defRPr/>
            </a:pP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Parolee may be returned to prison for rule violations or other offenses</a:t>
            </a:r>
          </a:p>
          <a:p>
            <a:pPr marL="342900" marR="0" lvl="0" indent="-342900" algn="l" defTabSz="914400" rtl="0" eaLnBrk="1" fontAlgn="base" latinLnBrk="0" hangingPunct="1">
              <a:lnSpc>
                <a:spcPct val="90000"/>
              </a:lnSpc>
              <a:spcBef>
                <a:spcPct val="20000"/>
              </a:spcBef>
              <a:spcAft>
                <a:spcPct val="0"/>
              </a:spcAft>
              <a:buClrTx/>
              <a:buSzTx/>
              <a:buBlip>
                <a:blip r:embed="rId3"/>
              </a:buBlip>
              <a:tabLst/>
              <a:defRPr/>
            </a:pPr>
            <a:endParaRPr kumimoji="0" lang="en-US" sz="26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1000"/>
                                        <p:tgtEl>
                                          <p:spTgt spid="4">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0" y="292608"/>
            <a:ext cx="914400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Incarceration vs. </a:t>
            </a:r>
            <a:b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b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Community Supervision</a:t>
            </a:r>
          </a:p>
        </p:txBody>
      </p:sp>
      <p:sp>
        <p:nvSpPr>
          <p:cNvPr id="4" name="Rectangle 3"/>
          <p:cNvSpPr txBox="1">
            <a:spLocks noChangeArrowheads="1"/>
          </p:cNvSpPr>
          <p:nvPr/>
        </p:nvSpPr>
        <p:spPr>
          <a:xfrm>
            <a:off x="594360" y="1669432"/>
            <a:ext cx="8138160" cy="2652631"/>
          </a:xfrm>
          <a:prstGeom prst="rect">
            <a:avLst/>
          </a:prstGeom>
        </p:spPr>
        <p:txBody>
          <a:bodyPr lIns="91440" tIns="45720" rIns="91440" bIns="45720" anchor="t"/>
          <a:lstStyle/>
          <a:p>
            <a:pPr marL="342900" marR="0" lvl="0" indent="-342900" algn="l" defTabSz="914400" rtl="0" eaLnBrk="1" fontAlgn="base" latinLnBrk="0" hangingPunct="1">
              <a:lnSpc>
                <a:spcPct val="80000"/>
              </a:lnSpc>
              <a:spcBef>
                <a:spcPct val="20000"/>
              </a:spcBef>
              <a:spcAft>
                <a:spcPct val="0"/>
              </a:spcAft>
              <a:buClr>
                <a:srgbClr val="8D5D2D"/>
              </a:buClr>
              <a:buSzTx/>
              <a:buFont typeface="Wingdings" pitchFamily="2" charset="2"/>
              <a:buNone/>
              <a:tabLst/>
              <a:defRPr/>
            </a:pPr>
            <a:endParaRPr kumimoji="0" lang="en-US" sz="1400" b="1" i="0" u="none" strike="noStrike" kern="1200" cap="none" spc="0" normalizeH="0" baseline="0" noProof="0" dirty="0">
              <a:ln>
                <a:noFill/>
              </a:ln>
              <a:solidFill>
                <a:srgbClr val="173299"/>
              </a:solidFill>
              <a:effectLst/>
              <a:uLnTx/>
              <a:uFillTx/>
              <a:latin typeface="+mn-lt"/>
              <a:ea typeface="+mn-ea"/>
              <a:cs typeface="+mn-cs"/>
            </a:endParaRPr>
          </a:p>
          <a:p>
            <a:pPr marL="342900" indent="-342900">
              <a:lnSpc>
                <a:spcPct val="80000"/>
              </a:lnSpc>
              <a:spcBef>
                <a:spcPct val="20000"/>
              </a:spcBef>
              <a:buClr>
                <a:srgbClr val="8D5D2D"/>
              </a:buClr>
              <a:buFont typeface="Arial" panose="020B0604020202020204" pitchFamily="34" charset="0"/>
              <a:buChar char="•"/>
            </a:pPr>
            <a:r>
              <a:rPr lang="en-US" sz="2000" dirty="0">
                <a:solidFill>
                  <a:srgbClr val="40352F"/>
                </a:solidFill>
                <a:latin typeface="Arial"/>
                <a:cs typeface="Arial"/>
              </a:rPr>
              <a:t>Surveyed states had an average cost of $93 per inmate per day — t</a:t>
            </a:r>
            <a:r>
              <a:rPr lang="en-US" sz="2000" dirty="0">
                <a:latin typeface="Arial"/>
                <a:cs typeface="Arial"/>
              </a:rPr>
              <a:t>he average annual cost of holding a person in jail was about $34,000.</a:t>
            </a:r>
          </a:p>
          <a:p>
            <a:pPr marL="342900" lvl="0" indent="-342900">
              <a:lnSpc>
                <a:spcPct val="80000"/>
              </a:lnSpc>
              <a:spcBef>
                <a:spcPct val="20000"/>
              </a:spcBef>
              <a:buClr>
                <a:srgbClr val="8D5D2D"/>
              </a:buClr>
            </a:pPr>
            <a:endParaRPr lang="en-US" sz="2000" dirty="0">
              <a:solidFill>
                <a:srgbClr val="40352F"/>
              </a:solidFill>
              <a:latin typeface="Arial" panose="020B0604020202020204" pitchFamily="34" charset="0"/>
              <a:cs typeface="Arial" panose="020B0604020202020204" pitchFamily="34" charset="0"/>
            </a:endParaRPr>
          </a:p>
          <a:p>
            <a:pPr marL="342900" lvl="0" indent="-342900">
              <a:lnSpc>
                <a:spcPct val="80000"/>
              </a:lnSpc>
              <a:spcBef>
                <a:spcPct val="20000"/>
              </a:spcBef>
              <a:buClr>
                <a:srgbClr val="8D5D2D"/>
              </a:buClr>
              <a:buFont typeface="Arial" panose="020B0604020202020204" pitchFamily="34" charset="0"/>
              <a:buChar char="•"/>
            </a:pPr>
            <a:r>
              <a:rPr lang="en-US" sz="2000" dirty="0">
                <a:solidFill>
                  <a:srgbClr val="40352F"/>
                </a:solidFill>
                <a:latin typeface="Arial" panose="020B0604020202020204" pitchFamily="34" charset="0"/>
                <a:cs typeface="Arial" panose="020B0604020202020204" pitchFamily="34" charset="0"/>
              </a:rPr>
              <a:t>In contrast, the average daily cost for managing an individual in the community in the surveyed states ranged from $3.42 per day (probation) to $7.47 per day (parole) or about $1,250 to $2,750 a year, respectively.</a:t>
            </a:r>
            <a:endParaRPr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endParaRPr>
          </a:p>
        </p:txBody>
      </p:sp>
      <p:sp>
        <p:nvSpPr>
          <p:cNvPr id="5" name="TextBox 4"/>
          <p:cNvSpPr txBox="1"/>
          <p:nvPr/>
        </p:nvSpPr>
        <p:spPr>
          <a:xfrm>
            <a:off x="2579913" y="4441371"/>
            <a:ext cx="6411687" cy="615553"/>
          </a:xfrm>
          <a:prstGeom prst="rect">
            <a:avLst/>
          </a:prstGeom>
          <a:noFill/>
        </p:spPr>
        <p:txBody>
          <a:bodyPr wrap="square" lIns="91440" tIns="45720" rIns="91440" bIns="45720" rtlCol="0" anchor="t">
            <a:spAutoFit/>
          </a:bodyPr>
          <a:lstStyle/>
          <a:p>
            <a:r>
              <a:rPr lang="en-US" sz="1200" dirty="0">
                <a:latin typeface="Arial"/>
                <a:cs typeface="Arial"/>
              </a:rPr>
              <a:t>Local Spending on Jails Tops $25 Billion in Latest Nationwide Data, </a:t>
            </a:r>
            <a:r>
              <a:rPr lang="en-US" sz="1100" dirty="0">
                <a:latin typeface="Arial"/>
                <a:cs typeface="Arial"/>
              </a:rPr>
              <a:t>Pew</a:t>
            </a:r>
            <a:r>
              <a:rPr lang="en-US" sz="1100" dirty="0">
                <a:solidFill>
                  <a:srgbClr val="40352F"/>
                </a:solidFill>
                <a:latin typeface="Arial"/>
                <a:cs typeface="Arial"/>
              </a:rPr>
              <a:t> trust, Washington, DC, January 2021.</a:t>
            </a:r>
          </a:p>
          <a:p>
            <a:endParaRPr lang="en-US" sz="1100" dirty="0">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0" y="273013"/>
            <a:ext cx="9144000" cy="1262743"/>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400" b="1" dirty="0">
                <a:solidFill>
                  <a:srgbClr val="40352F"/>
                </a:solidFill>
                <a:latin typeface="Arial" panose="020B0604020202020204" pitchFamily="34" charset="0"/>
                <a:ea typeface="+mj-ea"/>
                <a:cs typeface="Arial" panose="020B0604020202020204" pitchFamily="34" charset="0"/>
              </a:rPr>
              <a:t>T</a:t>
            </a: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ypical Process: </a:t>
            </a:r>
            <a:b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b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Probation and Parole</a:t>
            </a:r>
          </a:p>
        </p:txBody>
      </p:sp>
      <p:sp>
        <p:nvSpPr>
          <p:cNvPr id="4" name="Rectangle 3"/>
          <p:cNvSpPr txBox="1">
            <a:spLocks noChangeArrowheads="1"/>
          </p:cNvSpPr>
          <p:nvPr/>
        </p:nvSpPr>
        <p:spPr>
          <a:xfrm>
            <a:off x="377516" y="1937656"/>
            <a:ext cx="5010912" cy="2884715"/>
          </a:xfrm>
          <a:prstGeom prst="rect">
            <a:avLst/>
          </a:prstGeom>
        </p:spPr>
        <p:txBody>
          <a:bodyPr/>
          <a:lstStyle/>
          <a:p>
            <a:pPr marL="342900" marR="0" lvl="0" indent="-342900" algn="l" defTabSz="914400" rtl="0" eaLnBrk="1" fontAlgn="base" latinLnBrk="0" hangingPunct="1">
              <a:lnSpc>
                <a:spcPct val="80000"/>
              </a:lnSpc>
              <a:spcBef>
                <a:spcPct val="20000"/>
              </a:spcBef>
              <a:spcAft>
                <a:spcPct val="0"/>
              </a:spcAft>
              <a:buClr>
                <a:schemeClr val="bg1"/>
              </a:buClr>
              <a:buSzTx/>
              <a:buFontTx/>
              <a:buNone/>
              <a:tabLst/>
              <a:defRPr/>
            </a:pPr>
            <a:r>
              <a:rPr kumimoji="0" lang="en-US" sz="3000" b="1"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       Probation</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Court hearing and finding of guilt</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Pre-sentence investigation</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Assessment</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Case planning</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Supervision</a:t>
            </a:r>
          </a:p>
          <a:p>
            <a:pPr marL="342900" marR="0" lvl="0" indent="-342900" algn="l" defTabSz="914400" rtl="0" eaLnBrk="1" fontAlgn="base" latinLnBrk="0" hangingPunct="1">
              <a:lnSpc>
                <a:spcPct val="80000"/>
              </a:lnSpc>
              <a:spcBef>
                <a:spcPct val="20000"/>
              </a:spcBef>
              <a:spcAft>
                <a:spcPct val="0"/>
              </a:spcAft>
              <a:buClr>
                <a:srgbClr val="8D5D2D"/>
              </a:buClr>
              <a:buSzTx/>
              <a:buFont typeface="Arial" charset="0"/>
              <a:buChar char="•"/>
              <a:tabLst/>
              <a:defRPr/>
            </a:pPr>
            <a:endParaRPr kumimoji="0" lang="en-US" sz="3100" b="1" i="0" u="none" strike="noStrike" kern="1200" cap="none" spc="0" normalizeH="0" baseline="0" noProof="0" dirty="0">
              <a:ln>
                <a:noFill/>
              </a:ln>
              <a:solidFill>
                <a:srgbClr val="173299"/>
              </a:solidFill>
              <a:effectLst/>
              <a:uLnTx/>
              <a:uFillTx/>
              <a:latin typeface="+mn-lt"/>
              <a:ea typeface="+mn-ea"/>
              <a:cs typeface="+mn-cs"/>
            </a:endParaRPr>
          </a:p>
        </p:txBody>
      </p:sp>
      <p:sp>
        <p:nvSpPr>
          <p:cNvPr id="5" name="Rectangle 4"/>
          <p:cNvSpPr>
            <a:spLocks noChangeArrowheads="1"/>
          </p:cNvSpPr>
          <p:nvPr/>
        </p:nvSpPr>
        <p:spPr bwMode="auto">
          <a:xfrm>
            <a:off x="4736592" y="1918496"/>
            <a:ext cx="3902963" cy="2471057"/>
          </a:xfrm>
          <a:prstGeom prst="rect">
            <a:avLst/>
          </a:prstGeom>
          <a:noFill/>
          <a:ln w="9525">
            <a:noFill/>
            <a:miter lim="800000"/>
            <a:headEnd/>
            <a:tailEnd/>
          </a:ln>
        </p:spPr>
        <p:txBody>
          <a:bodyPr/>
          <a:lstStyle/>
          <a:p>
            <a:pPr marL="342900" indent="-342900">
              <a:lnSpc>
                <a:spcPct val="80000"/>
              </a:lnSpc>
              <a:spcBef>
                <a:spcPct val="20000"/>
              </a:spcBef>
              <a:buClr>
                <a:srgbClr val="8D5D2D"/>
              </a:buClr>
              <a:buFont typeface="Wingdings" pitchFamily="2" charset="2"/>
              <a:buNone/>
            </a:pPr>
            <a:r>
              <a:rPr lang="en-US" sz="3000" b="1" dirty="0">
                <a:solidFill>
                  <a:srgbClr val="40352F"/>
                </a:solidFill>
                <a:latin typeface="Arial" panose="020B0604020202020204" pitchFamily="34" charset="0"/>
                <a:cs typeface="Arial" panose="020B0604020202020204" pitchFamily="34" charset="0"/>
              </a:rPr>
              <a:t>       Parole</a:t>
            </a:r>
          </a:p>
          <a:p>
            <a:pPr marL="800100" lvl="1" indent="-342900">
              <a:lnSpc>
                <a:spcPct val="80000"/>
              </a:lnSpc>
              <a:spcBef>
                <a:spcPct val="20000"/>
              </a:spcBef>
              <a:buFont typeface="Arial" pitchFamily="34" charset="0"/>
              <a:buChar char="•"/>
            </a:pPr>
            <a:r>
              <a:rPr lang="en-US" sz="2000" dirty="0">
                <a:solidFill>
                  <a:srgbClr val="40352F"/>
                </a:solidFill>
                <a:latin typeface="Arial" panose="020B0604020202020204" pitchFamily="34" charset="0"/>
                <a:cs typeface="Arial" panose="020B0604020202020204" pitchFamily="34" charset="0"/>
              </a:rPr>
              <a:t>Pre-release investigation</a:t>
            </a:r>
          </a:p>
          <a:p>
            <a:pPr marL="800100" lvl="1" indent="-342900">
              <a:lnSpc>
                <a:spcPct val="80000"/>
              </a:lnSpc>
              <a:spcBef>
                <a:spcPct val="20000"/>
              </a:spcBef>
              <a:buFont typeface="Arial" pitchFamily="34" charset="0"/>
              <a:buChar char="•"/>
            </a:pPr>
            <a:r>
              <a:rPr lang="en-US" sz="2000" dirty="0">
                <a:solidFill>
                  <a:srgbClr val="40352F"/>
                </a:solidFill>
                <a:latin typeface="Arial" panose="020B0604020202020204" pitchFamily="34" charset="0"/>
                <a:cs typeface="Arial" panose="020B0604020202020204" pitchFamily="34" charset="0"/>
              </a:rPr>
              <a:t>Parole hearing</a:t>
            </a:r>
          </a:p>
          <a:p>
            <a:pPr marL="800100" lvl="1" indent="-342900">
              <a:lnSpc>
                <a:spcPct val="80000"/>
              </a:lnSpc>
              <a:spcBef>
                <a:spcPct val="20000"/>
              </a:spcBef>
              <a:buFont typeface="Arial" pitchFamily="34" charset="0"/>
              <a:buChar char="•"/>
            </a:pPr>
            <a:r>
              <a:rPr lang="en-US" sz="2000" dirty="0">
                <a:solidFill>
                  <a:srgbClr val="40352F"/>
                </a:solidFill>
                <a:latin typeface="Arial" panose="020B0604020202020204" pitchFamily="34" charset="0"/>
                <a:cs typeface="Arial" panose="020B0604020202020204" pitchFamily="34" charset="0"/>
              </a:rPr>
              <a:t>Assessment</a:t>
            </a:r>
          </a:p>
          <a:p>
            <a:pPr marL="800100" lvl="1" indent="-342900">
              <a:lnSpc>
                <a:spcPct val="80000"/>
              </a:lnSpc>
              <a:spcBef>
                <a:spcPct val="20000"/>
              </a:spcBef>
              <a:buFont typeface="Arial" pitchFamily="34" charset="0"/>
              <a:buChar char="•"/>
            </a:pPr>
            <a:r>
              <a:rPr lang="en-US" sz="2000" dirty="0">
                <a:solidFill>
                  <a:srgbClr val="40352F"/>
                </a:solidFill>
                <a:latin typeface="Arial" panose="020B0604020202020204" pitchFamily="34" charset="0"/>
                <a:cs typeface="Arial" panose="020B0604020202020204" pitchFamily="34" charset="0"/>
              </a:rPr>
              <a:t>Case planning</a:t>
            </a:r>
          </a:p>
          <a:p>
            <a:pPr marL="800100" lvl="1" indent="-342900">
              <a:lnSpc>
                <a:spcPct val="80000"/>
              </a:lnSpc>
              <a:spcBef>
                <a:spcPct val="20000"/>
              </a:spcBef>
              <a:buFont typeface="Arial" pitchFamily="34" charset="0"/>
              <a:buChar char="•"/>
            </a:pPr>
            <a:r>
              <a:rPr lang="en-US" sz="2000" dirty="0">
                <a:solidFill>
                  <a:srgbClr val="40352F"/>
                </a:solidFill>
                <a:latin typeface="Arial" panose="020B0604020202020204" pitchFamily="34" charset="0"/>
                <a:cs typeface="Arial" panose="020B0604020202020204" pitchFamily="34" charset="0"/>
              </a:rPr>
              <a:t>Supervision</a:t>
            </a:r>
          </a:p>
          <a:p>
            <a:pPr marL="342900" indent="-342900">
              <a:lnSpc>
                <a:spcPct val="80000"/>
              </a:lnSpc>
              <a:spcBef>
                <a:spcPct val="20000"/>
              </a:spcBef>
              <a:buClr>
                <a:srgbClr val="8D5D2D"/>
              </a:buClr>
            </a:pPr>
            <a:endParaRPr lang="en-US" sz="3100" b="1" dirty="0">
              <a:solidFill>
                <a:srgbClr val="173299"/>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1000"/>
                                        <p:tgtEl>
                                          <p:spTgt spid="4">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heckerboard(across)">
                                      <p:cBhvr>
                                        <p:cTn id="10" dur="1000"/>
                                        <p:tgtEl>
                                          <p:spTgt spid="4">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checkerboard(across)">
                                      <p:cBhvr>
                                        <p:cTn id="13" dur="1000"/>
                                        <p:tgtEl>
                                          <p:spTgt spid="4">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checkerboard(across)">
                                      <p:cBhvr>
                                        <p:cTn id="16" dur="1000"/>
                                        <p:tgtEl>
                                          <p:spTgt spid="4">
                                            <p:txEl>
                                              <p:pRg st="3" end="3"/>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checkerboard(across)">
                                      <p:cBhvr>
                                        <p:cTn id="19" dur="1000"/>
                                        <p:tgtEl>
                                          <p:spTgt spid="4">
                                            <p:txEl>
                                              <p:pRg st="4" end="4"/>
                                            </p:txEl>
                                          </p:spTgt>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checkerboard(across)">
                                      <p:cBhvr>
                                        <p:cTn id="22" dur="1000"/>
                                        <p:tgtEl>
                                          <p:spTgt spid="4">
                                            <p:txEl>
                                              <p:pRg st="5" end="5"/>
                                            </p:txEl>
                                          </p:spTgt>
                                        </p:tgtEl>
                                      </p:cBhvr>
                                    </p:animEffect>
                                  </p:childTnLst>
                                </p:cTn>
                              </p:par>
                            </p:childTnLst>
                          </p:cTn>
                        </p:par>
                        <p:par>
                          <p:cTn id="23" fill="hold">
                            <p:stCondLst>
                              <p:cond delay="1000"/>
                            </p:stCondLst>
                            <p:childTnLst>
                              <p:par>
                                <p:cTn id="24" presetID="5" presetClass="entr" presetSubtype="10" fill="hold" grpId="0" nodeType="after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checkerboard(across)">
                                      <p:cBhvr>
                                        <p:cTn id="2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p:bldLst>
  </p:timing>
</p:sld>
</file>

<file path=ppt/theme/theme1.xml><?xml version="1.0" encoding="utf-8"?>
<a:theme xmlns:a="http://schemas.openxmlformats.org/drawingml/2006/main" name="Custom Design">
  <a:themeElements>
    <a:clrScheme name="Custom 1">
      <a:dk1>
        <a:srgbClr val="40352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C69369"/>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CC19784CFA0574B8508E5BFAF243E9E" ma:contentTypeVersion="10" ma:contentTypeDescription="Create a new document." ma:contentTypeScope="" ma:versionID="0d720412d6a9c76ef1ce0aed1eab8ad7">
  <xsd:schema xmlns:xsd="http://www.w3.org/2001/XMLSchema" xmlns:xs="http://www.w3.org/2001/XMLSchema" xmlns:p="http://schemas.microsoft.com/office/2006/metadata/properties" xmlns:ns2="6fc9652a-2e3c-429f-8e0e-78872f7cf1b2" targetNamespace="http://schemas.microsoft.com/office/2006/metadata/properties" ma:root="true" ma:fieldsID="60f6eb178cb4cfd09cb22815b3bb1a8a" ns2:_="">
    <xsd:import namespace="6fc9652a-2e3c-429f-8e0e-78872f7cf1b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c9652a-2e3c-429f-8e0e-78872f7cf1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4ABA273-3A60-418D-A314-61ACE6DDB66E}">
  <ds:schemaRefs>
    <ds:schemaRef ds:uri="6fc9652a-2e3c-429f-8e0e-78872f7cf1b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22C2699-B5AA-4282-B215-46E0281FF9E3}">
  <ds:schemaRefs>
    <ds:schemaRef ds:uri="http://schemas.microsoft.com/sharepoint/v3/contenttype/forms"/>
  </ds:schemaRefs>
</ds:datastoreItem>
</file>

<file path=customXml/itemProps3.xml><?xml version="1.0" encoding="utf-8"?>
<ds:datastoreItem xmlns:ds="http://schemas.openxmlformats.org/officeDocument/2006/customXml" ds:itemID="{148675A0-C82F-4FB6-8B2A-F3BBBDC0D55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75</TotalTime>
  <Words>1413</Words>
  <Application>Microsoft Office PowerPoint</Application>
  <PresentationFormat>On-screen Show (4:3)</PresentationFormat>
  <Paragraphs>146</Paragraphs>
  <Slides>17</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Candara</vt:lpstr>
      <vt:lpstr>Wingdings</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APPA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Darlene Webb</dc:creator>
  <cp:lastModifiedBy>Star Troutman</cp:lastModifiedBy>
  <cp:revision>6</cp:revision>
  <dcterms:created xsi:type="dcterms:W3CDTF">2011-04-05T18:01:03Z</dcterms:created>
  <dcterms:modified xsi:type="dcterms:W3CDTF">2024-07-12T13:34:42Z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0x0101002CC19784CFA0574B8508E5BFAF243E9E</vt:lpwstr>
  </property>
</Properties>
</file>